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heme/theme2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heme/theme3.xml" ContentType="application/vnd.openxmlformats-officedocument.them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9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0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1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4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47" r:id="rId3"/>
    <p:sldId id="3745" r:id="rId4"/>
    <p:sldId id="3761" r:id="rId5"/>
    <p:sldId id="3753" r:id="rId6"/>
    <p:sldId id="3755" r:id="rId7"/>
    <p:sldId id="3746" r:id="rId8"/>
    <p:sldId id="3758" r:id="rId9"/>
    <p:sldId id="3756" r:id="rId10"/>
    <p:sldId id="3757" r:id="rId11"/>
    <p:sldId id="3752" r:id="rId12"/>
    <p:sldId id="3748" r:id="rId13"/>
    <p:sldId id="3749" r:id="rId14"/>
    <p:sldId id="3750" r:id="rId15"/>
    <p:sldId id="3754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usterfolien" id="{54CF9CB4-6EDB-4AC2-9AFB-EFC6E4817A6D}">
          <p14:sldIdLst>
            <p14:sldId id="256"/>
            <p14:sldId id="3747"/>
            <p14:sldId id="3745"/>
            <p14:sldId id="3761"/>
            <p14:sldId id="3753"/>
            <p14:sldId id="3755"/>
            <p14:sldId id="3746"/>
            <p14:sldId id="3758"/>
            <p14:sldId id="3756"/>
            <p14:sldId id="3757"/>
            <p14:sldId id="3752"/>
            <p14:sldId id="3748"/>
            <p14:sldId id="3749"/>
            <p14:sldId id="3750"/>
            <p14:sldId id="3754"/>
          </p14:sldIdLst>
        </p14:section>
        <p14:section name="Standardabschnitt" id="{DFA7A10C-E1EB-4972-AB36-D2ACD314A82C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F992A7-8BE6-C0C7-26FF-529BBF15606B}" name="Czuray, Marie" initials="MC" userId="S::marie.czuray@tuwien.ac.at::0775b6b4-9425-46a6-b70c-1e51a48cb73b" providerId="AD"/>
  <p188:author id="{8321DECE-CA26-5B7B-53E2-48C696E1573B}" name="Flicker, Katharina" initials="KF" userId="S::h0606185@s.wu.ac.at::8c498bb8-7874-4f8c-a141-1a438e7b4c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132" clrIdx="0">
    <p:extLst>
      <p:ext uri="{19B8F6BF-5375-455C-9EA6-DF929625EA0E}">
        <p15:presenceInfo xmlns:p15="http://schemas.microsoft.com/office/powerpoint/2012/main" userId="Christina Drimmel" providerId="None"/>
      </p:ext>
    </p:extLst>
  </p:cmAuthor>
  <p:cmAuthor id="2" name="Springer" initials="S" lastIdx="18" clrIdx="1">
    <p:extLst>
      <p:ext uri="{19B8F6BF-5375-455C-9EA6-DF929625EA0E}">
        <p15:presenceInfo xmlns:p15="http://schemas.microsoft.com/office/powerpoint/2012/main" userId="Springer" providerId="None"/>
      </p:ext>
    </p:extLst>
  </p:cmAuthor>
  <p:cmAuthor id="3" name="Sebastian" initials="S" lastIdx="33" clrIdx="2">
    <p:extLst>
      <p:ext uri="{19B8F6BF-5375-455C-9EA6-DF929625EA0E}">
        <p15:presenceInfo xmlns:p15="http://schemas.microsoft.com/office/powerpoint/2012/main" userId="Seba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4C1"/>
    <a:srgbClr val="8DAFC9"/>
    <a:srgbClr val="6190B3"/>
    <a:srgbClr val="074A70"/>
    <a:srgbClr val="4C7B9E"/>
    <a:srgbClr val="3E6582"/>
    <a:srgbClr val="BAC7D5"/>
    <a:srgbClr val="456F90"/>
    <a:srgbClr val="8CA6BF"/>
    <a:srgbClr val="A4B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 autoAdjust="0"/>
    <p:restoredTop sz="95028" autoAdjust="0"/>
  </p:normalViewPr>
  <p:slideViewPr>
    <p:cSldViewPr snapToGrid="0" showGuides="1">
      <p:cViewPr varScale="1">
        <p:scale>
          <a:sx n="100" d="100"/>
          <a:sy n="100" d="100"/>
        </p:scale>
        <p:origin x="84" y="2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heme" Target="../theme/theme3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6B62FD-DEA5-4016-A686-92BD436E4AF0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D031BE-D109-46DC-97CA-86C8CC80DEF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2F50-EEFB-414C-A5B9-E53AB6640962}" type="datetimeFigureOut">
              <a:rPr lang="de-AT" smtClean="0">
                <a:latin typeface="Arial" panose="020B0604020202020204" pitchFamily="34" charset="0"/>
              </a:rPr>
              <a:t>27.02.2025</a:t>
            </a:fld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E70E89-9D63-4AE7-AA10-359BADF98E1C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848377-D64A-4E24-83A8-537299BF9731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C977-CDE1-48A9-8E7D-2B9A79EDCF35}" type="slidenum">
              <a:rPr lang="de-AT" smtClean="0">
                <a:latin typeface="Arial" panose="020B0604020202020204" pitchFamily="34" charset="0"/>
              </a:rPr>
              <a:t>‹#›</a:t>
            </a:fld>
            <a:endParaRPr lang="de-A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heme" Target="../theme/theme2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16C0E1-FA71-4E92-9BA0-377972D4F09A}" type="datetimeFigureOut">
              <a:rPr lang="de-AT" smtClean="0"/>
              <a:pPr/>
              <a:t>27.02.2025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AT" dirty="0">
                <a:latin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8BEB3B-C5EA-45F3-97F0-E17E2A187F46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051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AAD8EC-EFA3-5510-CE31-3672B9F7380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81CF-6DA7-619C-A31A-F5736502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9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C11E-4F8D-1584-831B-68F7E5BC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11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260F5-FF39-58E1-AEBD-25B71951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7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C22A0-44C0-4F51-3A86-FF8D3772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0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ADB7-6800-6BD2-F63F-63F92372A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8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2A7C4-3F49-37DB-122A-D5FCCBC4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4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B0E7-D787-7D42-98ED-A2A72DD14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4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798F-43D7-4DFC-60D2-C399B9CA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97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3939-DEB8-2038-B84E-12BF6AA7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1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BB64-92CD-FCC2-65FA-AB3FFF470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4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100A-4A57-AD3A-8090-125B8246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66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1ABD-3580-5D8B-4290-0F6ED463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3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816F2-8DEE-CD55-FD73-4D6C6D04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9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2.svg"/><Relationship Id="rId5" Type="http://schemas.openxmlformats.org/officeDocument/2006/relationships/tags" Target="../tags/tag58.xml"/><Relationship Id="rId10" Type="http://schemas.openxmlformats.org/officeDocument/2006/relationships/image" Target="../media/image1.png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4.xml"/><Relationship Id="rId7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9.xml"/><Relationship Id="rId7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.sv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8.xml"/><Relationship Id="rId7" Type="http://schemas.openxmlformats.org/officeDocument/2006/relationships/image" Target="../media/image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sv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9.sv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9.sv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9.svg"/><Relationship Id="rId4" Type="http://schemas.openxmlformats.org/officeDocument/2006/relationships/tags" Target="../tags/tag125.xml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9.svg"/><Relationship Id="rId4" Type="http://schemas.openxmlformats.org/officeDocument/2006/relationships/tags" Target="../tags/tag132.xml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9.svg"/><Relationship Id="rId5" Type="http://schemas.openxmlformats.org/officeDocument/2006/relationships/tags" Target="../tags/tag140.xml"/><Relationship Id="rId10" Type="http://schemas.openxmlformats.org/officeDocument/2006/relationships/image" Target="../media/image8.png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46.xml"/><Relationship Id="rId7" Type="http://schemas.openxmlformats.org/officeDocument/2006/relationships/image" Target="../media/image8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51.xml"/><Relationship Id="rId7" Type="http://schemas.openxmlformats.org/officeDocument/2006/relationships/image" Target="../media/image8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9.sv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60.xml"/><Relationship Id="rId7" Type="http://schemas.openxmlformats.org/officeDocument/2006/relationships/image" Target="../media/image8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sv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7.png"/><Relationship Id="rId5" Type="http://schemas.openxmlformats.org/officeDocument/2006/relationships/tags" Target="../tags/tag29.xml"/><Relationship Id="rId10" Type="http://schemas.openxmlformats.org/officeDocument/2006/relationships/image" Target="../media/image5.svg"/><Relationship Id="rId4" Type="http://schemas.openxmlformats.org/officeDocument/2006/relationships/tags" Target="../tags/tag28.xml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2.svg"/><Relationship Id="rId4" Type="http://schemas.openxmlformats.org/officeDocument/2006/relationships/tags" Target="../tags/tag42.xml"/><Relationship Id="rId9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svg"/><Relationship Id="rId5" Type="http://schemas.openxmlformats.org/officeDocument/2006/relationships/tags" Target="../tags/tag50.xml"/><Relationship Id="rId10" Type="http://schemas.openxmlformats.org/officeDocument/2006/relationships/image" Target="../media/image1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4F515961-5FE0-48A5-A350-239B3180909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577388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577388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10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99E51E9-DC66-419A-A177-526841A9308B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B3A894-6582-4131-8E80-1DD0D8D21934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F963C0A1-5171-448F-A988-DE64FAB9600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4"/>
            </p:custDataLst>
          </p:nvPr>
        </p:nvSpPr>
        <p:spPr>
          <a:xfrm>
            <a:off x="1308100" y="2628900"/>
            <a:ext cx="4464051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F036BFB8-13F4-45C1-A152-0C4BA80C11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 bwMode="gray">
          <a:xfrm>
            <a:off x="6419849" y="1549401"/>
            <a:ext cx="4464000" cy="82867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Titel kurz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419849" y="2628900"/>
            <a:ext cx="4464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EDFB22B7-5CFA-40C9-876A-2EEB5D5B932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1645802-C8CA-46DF-993F-A4B3CBA5C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99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Logo der Technischen Universität Wien">
            <a:extLst>
              <a:ext uri="{FF2B5EF4-FFF2-40B4-BE49-F238E27FC236}">
                <a16:creationId xmlns:a16="http://schemas.microsoft.com/office/drawing/2014/main" id="{6F6E8048-A8A6-40D6-9F76-8C1F76FD6D3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818965-B1EA-4BB7-B603-FBD6BFB823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4"/>
            <a:ext cx="5292725" cy="5257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D7E7DD6B-7A49-46D6-9B77-F3D80A663AC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8FEE5-0E49-40F0-A7F3-0900FB3D07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87CB-D750-4CCA-B59C-9E8CA49429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21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8255916F-C74A-4F99-B096-58397C68C15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A681F0-FCE5-4B65-9CC1-B94D7109D7C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2455862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3C366575-A0E1-435D-B2F7-A633BB9BA970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39015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AF7C3B0-C23A-4FDF-A6AF-F0A70F5867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37747-6725-4A2E-9A78-7D0CB46DB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013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01CD9B7C-68E1-417F-A205-77F00F0A1E1F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257E20E4-5915-449A-9EAF-02177CB5A4F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7069" y="2628900"/>
            <a:ext cx="10405506" cy="3103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77C37F3-41FF-4F9C-879D-61D49123C46A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1040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144BF2-C4EA-4914-B417-C39C639448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67494-E528-4F3B-BF5C-BED8288A09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74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A3C39FBE-5949-4D36-BF84-EE4617A28BE0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00A8C0-0C94-4283-B6B6-E3602A0E62F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1" y="1549399"/>
            <a:ext cx="4464050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2628900"/>
            <a:ext cx="4464050" cy="32750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1209674"/>
            <a:ext cx="5292725" cy="45148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C2ADED94-8356-4555-85DB-EBCA122F7F7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F8834E-16B1-4EE9-8DF7-FA1E2F51D0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76AD5D1-50CA-4899-9199-1E0698A407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99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9DB15156-AFEA-490A-9AB3-282980DCE6BB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838200" y="860793"/>
            <a:ext cx="10454640" cy="51798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23AC317-B486-4CC7-B5B5-23C174489D1B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422935" y="6082240"/>
            <a:ext cx="4869905" cy="100013"/>
          </a:xfrm>
        </p:spPr>
        <p:txBody>
          <a:bodyPr anchor="b"/>
          <a:lstStyle>
            <a:lvl1pPr marL="0" indent="0">
              <a:buNone/>
              <a:defRPr sz="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093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etc.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8100" y="1209676"/>
            <a:ext cx="9577388" cy="3099778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6E97C2-5489-4CD9-873E-EF97AACF8A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4503737"/>
            <a:ext cx="4652963" cy="5730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400">
                <a:solidFill>
                  <a:schemeClr val="bg1"/>
                </a:solidFill>
              </a:defRPr>
            </a:lvl3pPr>
            <a:lvl4pPr algn="r">
              <a:defRPr sz="1400">
                <a:solidFill>
                  <a:schemeClr val="bg1"/>
                </a:solidFill>
              </a:defRPr>
            </a:lvl4pPr>
            <a:lvl5pPr algn="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62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88835D5-7CB1-4717-895C-F6ACBDD1151E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0633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E750BCC-5617-4E30-A125-B426A97102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2961" y="195048"/>
            <a:ext cx="10469880" cy="507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B15E41F2-9F0D-4C90-B6D3-88903F9FBD2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3120CD-C498-4220-A8B4-BE4E0E0763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E1F152-AD0F-4B68-9E69-AE6948F47C76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225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nhaltsplatzhalter 50">
            <a:extLst>
              <a:ext uri="{FF2B5EF4-FFF2-40B4-BE49-F238E27FC236}">
                <a16:creationId xmlns:a16="http://schemas.microsoft.com/office/drawing/2014/main" id="{FA616A29-9F54-4E04-A2B1-9CBD31AC3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308100" y="2276475"/>
            <a:ext cx="9288464" cy="1524000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308100" y="3971926"/>
            <a:ext cx="9288464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1F96F86-EC1A-4E1A-B16C-1B22A6CC3DC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6039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768571-8F27-4801-BE51-98B18A00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sp>
        <p:nvSpPr>
          <p:cNvPr id="10" name="Inhaltsplatzhalter 50">
            <a:extLst>
              <a:ext uri="{FF2B5EF4-FFF2-40B4-BE49-F238E27FC236}">
                <a16:creationId xmlns:a16="http://schemas.microsoft.com/office/drawing/2014/main" id="{36BC36E0-5BB3-4FF7-91BE-F08527FA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2"/>
            </p:custDataLst>
          </p:nvPr>
        </p:nvSpPr>
        <p:spPr bwMode="gray"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8F59B5-2786-498C-82D3-0A9C1CD89FA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1963" y="4301639"/>
            <a:ext cx="10134599" cy="117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336A329-ED2F-4460-87B8-2E6D5936410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…)</a:t>
            </a:r>
          </a:p>
        </p:txBody>
      </p:sp>
      <p:sp>
        <p:nvSpPr>
          <p:cNvPr id="6" name="Textplatzhalter 42">
            <a:extLst>
              <a:ext uri="{FF2B5EF4-FFF2-40B4-BE49-F238E27FC236}">
                <a16:creationId xmlns:a16="http://schemas.microsoft.com/office/drawing/2014/main" id="{A5A954F1-45CA-4DB2-A03D-24CC2A505886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C4669611-45BF-4E01-AE99-8C851B6E8EC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4004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BB5D645-0874-4ED8-A93C-F4A358067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2"/>
          <a:stretch/>
        </p:blipFill>
        <p:spPr>
          <a:xfrm>
            <a:off x="0" y="3312"/>
            <a:ext cx="12192000" cy="6063380"/>
          </a:xfrm>
          <a:prstGeom prst="rect">
            <a:avLst/>
          </a:prstGeom>
        </p:spPr>
      </p:pic>
      <p:pic>
        <p:nvPicPr>
          <p:cNvPr id="50" name="Grafik 49" descr="Logo der Technischen Universität Wien">
            <a:extLst>
              <a:ext uri="{FF2B5EF4-FFF2-40B4-BE49-F238E27FC236}">
                <a16:creationId xmlns:a16="http://schemas.microsoft.com/office/drawing/2014/main" id="{B9752043-E0A7-4A49-ABCE-FA89B17A8BB8}"/>
              </a:ext>
            </a:extLst>
          </p:cNvPr>
          <p:cNvPicPr/>
          <p:nvPr userDrawn="1">
            <p:custDataLst>
              <p:tags r:id="rId2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68287" y="467692"/>
            <a:ext cx="1939882" cy="732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701E1D-9FD1-42AD-91DE-DF5BA9B4DB6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white">
          <a:xfrm>
            <a:off x="461963" y="4438899"/>
            <a:ext cx="10134599" cy="1039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29DDD8-08D2-4AD9-B5F0-E6CCC5954B0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61963" y="5550408"/>
            <a:ext cx="10134600" cy="34556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269875" indent="0">
              <a:buNone/>
              <a:defRPr sz="2400">
                <a:solidFill>
                  <a:schemeClr val="bg1"/>
                </a:solidFill>
              </a:defRPr>
            </a:lvl3pPr>
            <a:lvl4pPr marL="538162" indent="0">
              <a:buNone/>
              <a:defRPr sz="2400">
                <a:solidFill>
                  <a:schemeClr val="bg1"/>
                </a:solidFill>
              </a:defRPr>
            </a:lvl4pPr>
            <a:lvl5pPr marL="90328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6" name="Textplatzhalter 42">
            <a:extLst>
              <a:ext uri="{FF2B5EF4-FFF2-40B4-BE49-F238E27FC236}">
                <a16:creationId xmlns:a16="http://schemas.microsoft.com/office/drawing/2014/main" id="{065FC1A0-E07C-4B15-AC25-3575EBB8EEAA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47493" y="6050376"/>
            <a:ext cx="4465082" cy="171450"/>
          </a:xfrm>
        </p:spPr>
        <p:txBody>
          <a:bodyPr anchor="b"/>
          <a:lstStyle>
            <a:lvl1pPr algn="r">
              <a:buNone/>
              <a:defRPr sz="800" cap="all" baseline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algn="r">
              <a:buNone/>
            </a:pPr>
            <a:r>
              <a:rPr lang="de-AT" dirty="0"/>
              <a:t>© Copyright-Info, Quelle, …</a:t>
            </a:r>
          </a:p>
        </p:txBody>
      </p:sp>
      <p:sp>
        <p:nvSpPr>
          <p:cNvPr id="48" name="Textplatzhalter 4">
            <a:extLst>
              <a:ext uri="{FF2B5EF4-FFF2-40B4-BE49-F238E27FC236}">
                <a16:creationId xmlns:a16="http://schemas.microsoft.com/office/drawing/2014/main" id="{178BDD75-53A6-43C6-8C0C-26F0514FCFC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7589520" y="6412992"/>
            <a:ext cx="4123055" cy="233552"/>
          </a:xfr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</p:spTree>
    <p:extLst>
      <p:ext uri="{BB962C8B-B14F-4D97-AF65-F5344CB8AC3E}">
        <p14:creationId xmlns:p14="http://schemas.microsoft.com/office/powerpoint/2010/main" val="35296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Abschnittsüb. mit Sub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50">
            <a:extLst>
              <a:ext uri="{FF2B5EF4-FFF2-40B4-BE49-F238E27FC236}">
                <a16:creationId xmlns:a16="http://schemas.microsoft.com/office/drawing/2014/main" id="{9543D4FD-C269-424C-BFF1-0CC337668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464055" y="468437"/>
            <a:ext cx="2424112" cy="738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AT" dirty="0"/>
              <a:t>Sublogo</a:t>
            </a: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3516091C-A315-4CB3-88CE-6B9EB554E55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9" y="1549399"/>
            <a:ext cx="9288463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08100" y="2628900"/>
            <a:ext cx="92884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8FA552-E20A-45D6-9466-06CF509E5F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437-7701-4594-9DE8-06D5133A3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9159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CC3861D-6A0E-4D97-BCA6-9F478718F38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CF8E267-CD9A-43BB-A12F-82C2525191D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47B48-DCA4-45E1-9B45-2653E61736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5224C-410D-4B9F-BF59-7C006D98BA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3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A36E86-3263-4D48-BFCA-E26CD9DAB5A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468438"/>
            <a:ext cx="928949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1549400"/>
            <a:ext cx="9288463" cy="4175125"/>
          </a:xfrm>
        </p:spPr>
        <p:txBody>
          <a:bodyPr numCol="2" spcCol="54000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40535DB-D4B5-42FC-8954-8DE1710FC3A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9E9D-7157-4CE0-BAAB-69ABA24A65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98BD7-791A-4FCA-B55B-36A5C4823C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214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D6CEAC0-C944-4C35-85FE-DD880493D9E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308101" y="1549400"/>
            <a:ext cx="446405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CA906227-8E2A-4CC2-9512-40B18BC7BB0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6419849" y="1549400"/>
            <a:ext cx="4464000" cy="4175125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1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183A7FE6-F5FB-4D55-918B-53D8A0E35A7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C6A98-6ABC-499D-9FF6-E10D60E3C1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5B48A5-FBFD-449D-B880-FBE3EBB24E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7704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5653598-50F2-40CF-AC84-D7A01191F27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03719867-2AF1-4E31-B21C-CB92983E16A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19850" y="1549400"/>
            <a:ext cx="4465638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209EDC04-5C25-482D-BDF6-9F99E0B14BD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6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125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2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F39A128-B7D5-4E74-A458-2046F7EE6F8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58966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8100" y="1549400"/>
            <a:ext cx="4464051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3FB2859-A54E-4049-8E23-3E9B56B21315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A6531-1A5C-4E36-808F-D401F287FCB8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6419848" y="468438"/>
            <a:ext cx="4465639" cy="828674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/>
              <a:t>Titel kurz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6"/>
            </p:custDataLst>
          </p:nvPr>
        </p:nvSpPr>
        <p:spPr>
          <a:xfrm>
            <a:off x="6419848" y="1549400"/>
            <a:ext cx="4465639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9987B4A-92C0-46CA-8956-DD82D63D821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827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D57A74-8557-43E6-AA11-A9EA05D72C3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2B4ADB-90A0-4C80-9CEF-4EA65EC7BC0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C7294D-AB76-4F34-AE16-B8A53315B53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3"/>
            </p:custDataLst>
          </p:nvPr>
        </p:nvSpPr>
        <p:spPr>
          <a:xfrm>
            <a:off x="1306513" y="1547243"/>
            <a:ext cx="9578975" cy="338138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F57B5E7-3EEC-4208-A7DF-F23A38D8C492}"/>
              </a:ext>
            </a:extLst>
          </p:cNvPr>
          <p:cNvSpPr>
            <a:spLocks noGrp="1"/>
          </p:cNvSpPr>
          <p:nvPr>
            <p:ph sz="half" idx="18" hasCustomPrompt="1"/>
            <p:custDataLst>
              <p:tags r:id="rId4"/>
            </p:custDataLst>
          </p:nvPr>
        </p:nvSpPr>
        <p:spPr>
          <a:xfrm>
            <a:off x="1308100" y="1956817"/>
            <a:ext cx="4464051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A54B1CBB-2721-4614-885C-583E3BDC6D59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C28CA6E3-ADBB-46D6-A1FC-9C929E9483AA}"/>
              </a:ext>
            </a:extLst>
          </p:cNvPr>
          <p:cNvSpPr>
            <a:spLocks noGrp="1"/>
          </p:cNvSpPr>
          <p:nvPr>
            <p:ph sz="half" idx="19" hasCustomPrompt="1"/>
            <p:custDataLst>
              <p:tags r:id="rId6"/>
            </p:custDataLst>
          </p:nvPr>
        </p:nvSpPr>
        <p:spPr>
          <a:xfrm>
            <a:off x="6419848" y="1956817"/>
            <a:ext cx="4465639" cy="376770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5F649EA5-E092-4F48-89BC-59787C8A4B08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DF6979-56D6-4B18-BAB7-8591907307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CF1862D-E8F4-4C35-877A-4230D6BD96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98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A0C5AC3-D69A-452C-8ADE-D933E076B90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637127-39B7-41CD-ADEB-36B572791C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9577388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5B81E50-C817-4FBC-803F-285AF00E8A2C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6DACEAC-FE72-4485-BA61-32B70B55C30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4269F25B-1382-4303-B158-37D6475FFA54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4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9E1E176-0BF8-48FB-9C78-4D3C31917A0F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F17CFAD3-D27F-4386-BB6A-DA7CD5FCD531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1549400"/>
            <a:ext cx="2880000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ECD8C927-8B97-4C3A-A82C-BD0BF859A3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49CA1-FA2C-4221-B4C1-B59C1E0F7B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4A1E6C-0A49-4AE4-B97A-06341D143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8406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0B18DB-87A6-4902-B08F-EEEF6A4C490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424605-8FAF-42C4-8B55-1E41E515CBD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4464050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466725"/>
            <a:ext cx="5292725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AA324F2-230D-45D1-9B3D-460855588C8F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B1758-E825-49FE-BFC8-D85EC0966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8B308E-9401-4426-8362-E403648191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5947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Bild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41D741-C485-431B-AB18-BF0A3F576B6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11301B-9B7A-4FC8-899A-DA9F10DE5C8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4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0032777-F022-4926-B155-9B65CA68852D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419850" y="1549400"/>
            <a:ext cx="5292725" cy="3527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F5C7B036-BA63-4EF3-A22E-A1F0AF81DC5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14191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8A473-3BB1-4067-8830-F9B01DC508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5E550-2AEE-40CC-B9A5-572A524B8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98735E1B-0541-4A0E-9FE3-B087FEBC9257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AB39C453-1E66-49C6-A96C-112E158D898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B606A-DCE3-4B26-81CB-18C2E897C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75537-0A25-4CFA-A3B7-13DE6D8B98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49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A680E4C-E350-49CA-B362-D5E27C2C708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4F57D3-A4C9-4846-A645-1B4E4C67FE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100" y="468438"/>
            <a:ext cx="10404475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16875FCD-3D13-4E90-B3E6-1E014D587D9B}"/>
              </a:ext>
            </a:extLst>
          </p:cNvPr>
          <p:cNvSpPr>
            <a:spLocks noGrp="1"/>
          </p:cNvSpPr>
          <p:nvPr>
            <p:ph type="tbl" sz="quarter" idx="11"/>
            <p:custDataLst>
              <p:tags r:id="rId3"/>
            </p:custDataLst>
          </p:nvPr>
        </p:nvSpPr>
        <p:spPr>
          <a:xfrm>
            <a:off x="1308100" y="1549400"/>
            <a:ext cx="10404475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7D854DD-9F1E-4B53-A47D-AD1BCFA810A8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1308100" y="5795962"/>
            <a:ext cx="10406836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46B341-2E3B-48DF-8934-61B25EEE75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F6012AB-A28A-4A12-888B-75D0EE4CAC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144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ein -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D72A57A-0B88-47A5-963A-6E6CF2A2A79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63" y="468438"/>
            <a:ext cx="488826" cy="4888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9EF57-E6AB-4B93-AF12-7986543DEC8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8423" y="468438"/>
            <a:ext cx="4458966" cy="8286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736EC6-E18D-421D-815A-07C67D0C5B1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308101" y="1549400"/>
            <a:ext cx="4464050" cy="434657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32E0DB4B-5F1B-42DD-83CB-F2653DB6A8BB}"/>
              </a:ext>
            </a:extLst>
          </p:cNvPr>
          <p:cNvSpPr>
            <a:spLocks noGrp="1"/>
          </p:cNvSpPr>
          <p:nvPr>
            <p:ph type="chart" sz="quarter" idx="14"/>
            <p:custDataLst>
              <p:tags r:id="rId4"/>
            </p:custDataLst>
          </p:nvPr>
        </p:nvSpPr>
        <p:spPr>
          <a:xfrm>
            <a:off x="6419850" y="468438"/>
            <a:ext cx="5292725" cy="5256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AT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88F954D-4AA6-43D6-B116-7A4DEFDE530D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22935" y="5795962"/>
            <a:ext cx="5292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1A9BF-3AED-4EFD-900F-A1F61F946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9AEF1F5-9CB9-45A4-A9BB-5CC1F835C7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603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83392F52-F053-4B37-81F1-B63D0DE99D51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307069" y="1549399"/>
            <a:ext cx="9289494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307070" y="3429000"/>
            <a:ext cx="9289494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4354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96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/>
        </p:nvSpPr>
        <p:spPr bwMode="auto">
          <a:xfrm>
            <a:off x="513456" y="974222"/>
            <a:ext cx="11162606" cy="3246941"/>
          </a:xfrm>
          <a:prstGeom prst="rect">
            <a:avLst/>
          </a:prstGeom>
          <a:gradFill>
            <a:gsLst>
              <a:gs pos="0">
                <a:srgbClr val="FF0000"/>
              </a:gs>
              <a:gs pos="10000">
                <a:srgbClr val="FF0020"/>
              </a:gs>
              <a:gs pos="49000">
                <a:srgbClr val="FF0066"/>
              </a:gs>
              <a:gs pos="100000">
                <a:srgbClr val="FF0066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  <a:defRPr/>
            </a:pPr>
            <a:endParaRPr sz="6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22" name="Google Shape;22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05916" y="487985"/>
            <a:ext cx="3380167" cy="11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 bwMode="auto">
          <a:xfrm>
            <a:off x="9733663" y="6153320"/>
            <a:ext cx="2430679" cy="6144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 bwMode="auto">
          <a:xfrm>
            <a:off x="913604" y="1881188"/>
            <a:ext cx="10281387" cy="19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entury Gothic"/>
              <a:buNone/>
              <a:defRPr sz="5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 bwMode="auto">
          <a:xfrm>
            <a:off x="553604" y="4433475"/>
            <a:ext cx="11122459" cy="1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grpSp>
        <p:nvGrpSpPr>
          <p:cNvPr id="26" name="Google Shape;26;p5"/>
          <p:cNvGrpSpPr/>
          <p:nvPr/>
        </p:nvGrpSpPr>
        <p:grpSpPr bwMode="auto">
          <a:xfrm>
            <a:off x="0" y="6777037"/>
            <a:ext cx="12204000" cy="120151"/>
            <a:chOff x="0" y="6767793"/>
            <a:chExt cx="12204000" cy="129396"/>
          </a:xfrm>
        </p:grpSpPr>
        <p:sp>
          <p:nvSpPr>
            <p:cNvPr id="27" name="Google Shape;27;p5"/>
            <p:cNvSpPr/>
            <p:nvPr/>
          </p:nvSpPr>
          <p:spPr bwMode="auto">
            <a:xfrm>
              <a:off x="0" y="6767793"/>
              <a:ext cx="1440000" cy="12939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 bwMode="auto">
            <a:xfrm>
              <a:off x="1440000" y="6767793"/>
              <a:ext cx="2880000" cy="1293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 bwMode="auto">
            <a:xfrm>
              <a:off x="4320000" y="6767793"/>
              <a:ext cx="7884000" cy="129396"/>
            </a:xfrm>
            <a:prstGeom prst="rect">
              <a:avLst/>
            </a:prstGeom>
            <a:solidFill>
              <a:srgbClr val="0333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5"/>
          <p:cNvSpPr/>
          <p:nvPr/>
        </p:nvSpPr>
        <p:spPr bwMode="auto">
          <a:xfrm>
            <a:off x="0" y="0"/>
            <a:ext cx="12204000" cy="216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407432"/>
            <a:ext cx="8837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 bwMode="auto">
          <a:xfrm>
            <a:off x="553604" y="6407432"/>
            <a:ext cx="2540678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3213218" y="6407432"/>
            <a:ext cx="5272755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7F7F7F"/>
                </a:solidFill>
                <a:latin typeface="Century Gothic"/>
                <a:ea typeface="Century Gothic"/>
                <a:cs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34;p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/>
        </p:blipFill>
        <p:spPr bwMode="auto">
          <a:xfrm>
            <a:off x="9614395" y="6194853"/>
            <a:ext cx="2401718" cy="57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3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2-spa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Logo der Technischen Universität Wien">
            <a:extLst>
              <a:ext uri="{FF2B5EF4-FFF2-40B4-BE49-F238E27FC236}">
                <a16:creationId xmlns:a16="http://schemas.microsoft.com/office/drawing/2014/main" id="{A4D9C9F8-301E-4CFC-8B8A-DEDA2C5FE76E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65" y="1549399"/>
            <a:ext cx="928949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1308100" y="2628900"/>
            <a:ext cx="9288463" cy="3095625"/>
          </a:xfrm>
        </p:spPr>
        <p:txBody>
          <a:bodyPr numCol="2" spcCol="540000"/>
          <a:lstStyle>
            <a:lvl1pPr>
              <a:buClr>
                <a:schemeClr val="accent1"/>
              </a:buClr>
              <a:defRPr lang="de-AT" dirty="0"/>
            </a:lvl1pPr>
            <a:lvl2pPr>
              <a:buClr>
                <a:schemeClr val="accent1"/>
              </a:buClr>
              <a:defRPr lang="de-AT" dirty="0"/>
            </a:lvl2pPr>
            <a:lvl3pPr>
              <a:buClr>
                <a:schemeClr val="accent1"/>
              </a:buClr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E46D94CB-4BAE-48DA-827F-D9056A475D3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1308100" y="5795962"/>
            <a:ext cx="9288463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54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994A365-AC87-4177-BCC2-611ADD06E3C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68" y="1549399"/>
            <a:ext cx="9578419" cy="8286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29669C5-6473-4DB6-A3D0-5DBCA391D29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1307069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914CD1B9-8EAD-4E64-B937-2191518FA7B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1308100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467B23B-DD93-4CED-BBFA-9278E3AD67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418246" y="2628900"/>
            <a:ext cx="4465081" cy="3103562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tx2"/>
              </a:buClr>
              <a:buNone/>
              <a:defRPr b="1"/>
            </a:lvl2pPr>
            <a:lvl3pPr marL="273050" indent="-273050">
              <a:buClr>
                <a:schemeClr val="accent1"/>
              </a:buClr>
              <a:defRPr/>
            </a:lvl3pPr>
            <a:lvl4pPr marL="536575" indent="-268288">
              <a:buClr>
                <a:schemeClr val="accent1"/>
              </a:buClr>
              <a:defRPr/>
            </a:lvl4pPr>
            <a:lvl5pPr marL="809625" indent="-268288"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40AACBD9-D144-47D8-BF22-75B6B84380F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2A69E2-8479-4E6A-B1A1-E5FA2A5AF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37586" r="1579" b="54597"/>
          <a:stretch/>
        </p:blipFill>
        <p:spPr>
          <a:xfrm flipV="1">
            <a:off x="0" y="665966"/>
            <a:ext cx="12192000" cy="951554"/>
          </a:xfrm>
          <a:prstGeom prst="rect">
            <a:avLst/>
          </a:prstGeom>
        </p:spPr>
      </p:pic>
      <p:pic>
        <p:nvPicPr>
          <p:cNvPr id="15" name="Grafik 49" descr="Logo der Technischen Universität Wien">
            <a:extLst>
              <a:ext uri="{FF2B5EF4-FFF2-40B4-BE49-F238E27FC236}">
                <a16:creationId xmlns:a16="http://schemas.microsoft.com/office/drawing/2014/main" id="{4355EC75-B749-4CF1-BB6F-79836F907282}"/>
              </a:ext>
            </a:extLst>
          </p:cNvPr>
          <p:cNvPicPr/>
          <p:nvPr userDrawn="1">
            <p:custDataLst>
              <p:tags r:id="rId6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891640" y="78697"/>
            <a:ext cx="1121800" cy="440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DE7346-2017-4D5C-B896-CBC4CDAD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37586" r="1579" b="53993"/>
          <a:stretch/>
        </p:blipFill>
        <p:spPr>
          <a:xfrm>
            <a:off x="0" y="5826529"/>
            <a:ext cx="12192000" cy="102315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07B31E-47C3-4BBC-B935-79E99BA3B93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79426" y="6529768"/>
            <a:ext cx="10134600" cy="288000"/>
          </a:xfrm>
        </p:spPr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F61AB-BAC6-4B5B-A256-9471EC50C5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86354" y="6528416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48D76-FC18-44B0-A72F-DE421C148014}"/>
              </a:ext>
            </a:extLst>
          </p:cNvPr>
          <p:cNvSpPr/>
          <p:nvPr userDrawn="1"/>
        </p:nvSpPr>
        <p:spPr>
          <a:xfrm>
            <a:off x="0" y="-33251"/>
            <a:ext cx="12192000" cy="699217"/>
          </a:xfrm>
          <a:prstGeom prst="rect">
            <a:avLst/>
          </a:prstGeom>
          <a:solidFill>
            <a:srgbClr val="0C385E"/>
          </a:solidFill>
          <a:ln>
            <a:solidFill>
              <a:srgbClr val="0C3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9EDAB-C0CC-4192-6E2C-6B4C7E43177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9426" y="115133"/>
            <a:ext cx="1471497" cy="5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BC17-C220-4886-BD60-87072EB611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7065" y="1549399"/>
            <a:ext cx="9269084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08100" y="2628900"/>
            <a:ext cx="92690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403E22A-F459-43A1-AB6C-BD735B41F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203" y="6529768"/>
            <a:ext cx="10134600" cy="288000"/>
          </a:xfrm>
        </p:spPr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833629F-A04C-410B-858F-2375C6E7F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8711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71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 descr="Logo der Technischen Universität Wien">
            <a:extLst>
              <a:ext uri="{FF2B5EF4-FFF2-40B4-BE49-F238E27FC236}">
                <a16:creationId xmlns:a16="http://schemas.microsoft.com/office/drawing/2014/main" id="{6EA20A8E-3CA3-4F5D-8861-97A51D3F6533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069" y="2628900"/>
            <a:ext cx="4465082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DBDE5BD8-2226-45B1-BEC6-F35C7B6AF3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6424937" y="2628900"/>
            <a:ext cx="4459997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01ADA35-279E-492B-B021-30E7C8352F7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419327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36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Logo der Technischen Universität Wien">
            <a:extLst>
              <a:ext uri="{FF2B5EF4-FFF2-40B4-BE49-F238E27FC236}">
                <a16:creationId xmlns:a16="http://schemas.microsoft.com/office/drawing/2014/main" id="{0070AC2A-BF7C-4825-9DC2-F4E94C492039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EDB697-75F4-40C0-9433-E49B99644D2C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1306513" y="2635386"/>
            <a:ext cx="9578975" cy="412400"/>
          </a:xfrm>
        </p:spPr>
        <p:txBody>
          <a:bodyPr vert="horz" lIns="0" tIns="0" rIns="0" bIns="0" rtlCol="0">
            <a:noAutofit/>
          </a:bodyPr>
          <a:lstStyle>
            <a:lvl1pPr>
              <a:defRPr lang="de-DE" b="1" smtClean="0">
                <a:solidFill>
                  <a:schemeClr val="accent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AT"/>
            </a:lvl5pPr>
          </a:lstStyle>
          <a:p>
            <a:pPr marL="0" lvl="0" indent="0">
              <a:buNone/>
            </a:pPr>
            <a:r>
              <a:rPr lang="de-AT" dirty="0"/>
              <a:t>Zwischentitel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9824CDBD-05FF-44D6-AFB9-1597F69DA601}"/>
              </a:ext>
            </a:extLst>
          </p:cNvPr>
          <p:cNvSpPr>
            <a:spLocks noGrp="1"/>
          </p:cNvSpPr>
          <p:nvPr>
            <p:ph sz="half" idx="21" hasCustomPrompt="1"/>
            <p:custDataLst>
              <p:tags r:id="rId4"/>
            </p:custDataLst>
          </p:nvPr>
        </p:nvSpPr>
        <p:spPr>
          <a:xfrm>
            <a:off x="1307069" y="3047786"/>
            <a:ext cx="4465082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BC4CB93-0EDA-40F6-A82A-7933C7369F6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308099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6" name="Inhaltsplatzhalter 3">
            <a:extLst>
              <a:ext uri="{FF2B5EF4-FFF2-40B4-BE49-F238E27FC236}">
                <a16:creationId xmlns:a16="http://schemas.microsoft.com/office/drawing/2014/main" id="{CF7679A8-5D7D-4C63-A562-FF2DD8258D52}"/>
              </a:ext>
            </a:extLst>
          </p:cNvPr>
          <p:cNvSpPr>
            <a:spLocks noGrp="1"/>
          </p:cNvSpPr>
          <p:nvPr>
            <p:ph sz="half" idx="22" hasCustomPrompt="1"/>
            <p:custDataLst>
              <p:tags r:id="rId6"/>
            </p:custDataLst>
          </p:nvPr>
        </p:nvSpPr>
        <p:spPr>
          <a:xfrm>
            <a:off x="6424937" y="3047786"/>
            <a:ext cx="4459997" cy="267673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049E4546-1F5E-4098-86E2-2AC2D6739014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422935" y="5795962"/>
            <a:ext cx="4464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29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Logo der Technischen Universität Wien">
            <a:extLst>
              <a:ext uri="{FF2B5EF4-FFF2-40B4-BE49-F238E27FC236}">
                <a16:creationId xmlns:a16="http://schemas.microsoft.com/office/drawing/2014/main" id="{04A85C70-7CAB-4F95-9075-BECE02272E9D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287" y="466725"/>
            <a:ext cx="1939882" cy="734886"/>
          </a:xfrm>
          <a:prstGeom prst="rect">
            <a:avLst/>
          </a:prstGeom>
        </p:spPr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1F24D4FE-3C5E-4183-ACAE-90DCD19448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07070" y="1549399"/>
            <a:ext cx="9578418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B43B39-7264-48E0-94D9-E36AC50DAA03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307364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6BCE82C1-419A-452A-A896-A11CD5E4483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1308099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90AAD2-686D-442B-A7A1-591C8F14300E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465602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60062EA2-CEBE-4CD2-886F-E7499AFB7832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656023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44" name="Inhaltsplatzhalter 3">
            <a:extLst>
              <a:ext uri="{FF2B5EF4-FFF2-40B4-BE49-F238E27FC236}">
                <a16:creationId xmlns:a16="http://schemas.microsoft.com/office/drawing/2014/main" id="{835A0ABB-9EF3-4E9D-B6E8-3A64CA54EFA3}"/>
              </a:ext>
            </a:extLst>
          </p:cNvPr>
          <p:cNvSpPr>
            <a:spLocks noGrp="1"/>
          </p:cNvSpPr>
          <p:nvPr>
            <p:ph sz="half" idx="17" hasCustomPrompt="1"/>
            <p:custDataLst>
              <p:tags r:id="rId7"/>
            </p:custDataLst>
          </p:nvPr>
        </p:nvSpPr>
        <p:spPr>
          <a:xfrm>
            <a:off x="8004683" y="2628900"/>
            <a:ext cx="2880000" cy="31035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8A0E8162-B812-4DFA-A815-61AA72E5C1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8003901" y="5795962"/>
            <a:ext cx="2880000" cy="100013"/>
          </a:xfrm>
        </p:spPr>
        <p:txBody>
          <a:bodyPr anchor="b"/>
          <a:lstStyle>
            <a:lvl1pPr marL="0" indent="0">
              <a:buNone/>
              <a:defRPr sz="800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027492-3CB4-4D02-9A01-189D751466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7729-9276-4DB3-AF92-EA11DF36B7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0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36"/>
            </p:custDataLst>
          </p:nvPr>
        </p:nvSpPr>
        <p:spPr bwMode="gray">
          <a:xfrm>
            <a:off x="1307069" y="1549399"/>
            <a:ext cx="10405506" cy="8286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37"/>
            </p:custDataLst>
          </p:nvPr>
        </p:nvSpPr>
        <p:spPr bwMode="gray">
          <a:xfrm>
            <a:off x="1308100" y="2628901"/>
            <a:ext cx="10404474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 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777435-05C2-4B0D-8378-14DDFE4E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9"/>
            </p:custDataLst>
          </p:nvPr>
        </p:nvSpPr>
        <p:spPr bwMode="white">
          <a:xfrm>
            <a:off x="461963" y="6385768"/>
            <a:ext cx="101346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AT"/>
              <a:t>Musterpräsentation | September 2021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40"/>
            </p:custDataLst>
          </p:nvPr>
        </p:nvSpPr>
        <p:spPr bwMode="white">
          <a:xfrm>
            <a:off x="10885488" y="6385768"/>
            <a:ext cx="82708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7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7" r:id="rId4"/>
    <p:sldLayoutId id="2147483708" r:id="rId5"/>
    <p:sldLayoutId id="2147483651" r:id="rId6"/>
    <p:sldLayoutId id="2147483652" r:id="rId7"/>
    <p:sldLayoutId id="2147483752" r:id="rId8"/>
    <p:sldLayoutId id="2147483744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745" r:id="rId16"/>
    <p:sldLayoutId id="2147483738" r:id="rId17"/>
    <p:sldLayoutId id="2147483735" r:id="rId18"/>
    <p:sldLayoutId id="2147483736" r:id="rId19"/>
    <p:sldLayoutId id="2147483737" r:id="rId20"/>
    <p:sldLayoutId id="2147483725" r:id="rId21"/>
    <p:sldLayoutId id="2147483726" r:id="rId22"/>
    <p:sldLayoutId id="2147483727" r:id="rId23"/>
    <p:sldLayoutId id="2147483729" r:id="rId24"/>
    <p:sldLayoutId id="2147483730" r:id="rId25"/>
    <p:sldLayoutId id="2147483751" r:id="rId26"/>
    <p:sldLayoutId id="2147483746" r:id="rId27"/>
    <p:sldLayoutId id="2147483731" r:id="rId28"/>
    <p:sldLayoutId id="2147483732" r:id="rId29"/>
    <p:sldLayoutId id="2147483733" r:id="rId30"/>
    <p:sldLayoutId id="2147483734" r:id="rId31"/>
    <p:sldLayoutId id="2147483707" r:id="rId32"/>
    <p:sldLayoutId id="2147483655" r:id="rId33"/>
    <p:sldLayoutId id="2147483753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14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91" userDrawn="1">
          <p15:clr>
            <a:srgbClr val="F26B43"/>
          </p15:clr>
        </p15:guide>
        <p15:guide id="6" orient="horz" pos="976" userDrawn="1">
          <p15:clr>
            <a:srgbClr val="F26B43"/>
          </p15:clr>
        </p15:guide>
        <p15:guide id="7" orient="horz" pos="3198" userDrawn="1">
          <p15:clr>
            <a:srgbClr val="F26B43"/>
          </p15:clr>
        </p15:guide>
        <p15:guide id="8" orient="horz" pos="3451" userDrawn="1">
          <p15:clr>
            <a:srgbClr val="F26B43"/>
          </p15:clr>
        </p15:guide>
        <p15:guide id="9" orient="horz" pos="3714" userDrawn="1">
          <p15:clr>
            <a:srgbClr val="F26B43"/>
          </p15:clr>
        </p15:guide>
        <p15:guide id="10" pos="4044" userDrawn="1">
          <p15:clr>
            <a:srgbClr val="F26B43"/>
          </p15:clr>
        </p15:guide>
        <p15:guide id="11" pos="3636" userDrawn="1">
          <p15:clr>
            <a:srgbClr val="F26B43"/>
          </p15:clr>
        </p15:guide>
        <p15:guide id="12" orient="horz" pos="1114" userDrawn="1">
          <p15:clr>
            <a:srgbClr val="F26B43"/>
          </p15:clr>
        </p15:guide>
        <p15:guide id="13" orient="horz" pos="1498" userDrawn="1">
          <p15:clr>
            <a:srgbClr val="F26B43"/>
          </p15:clr>
        </p15:guide>
        <p15:guide id="14" orient="horz" pos="294" userDrawn="1">
          <p15:clr>
            <a:srgbClr val="F26B43"/>
          </p15:clr>
        </p15:guide>
        <p15:guide id="15" orient="horz" pos="531" userDrawn="1">
          <p15:clr>
            <a:srgbClr val="F26B43"/>
          </p15:clr>
        </p15:guide>
        <p15:guide id="16" orient="horz" pos="762" userDrawn="1">
          <p15:clr>
            <a:srgbClr val="F26B43"/>
          </p15:clr>
        </p15:guide>
        <p15:guide id="17" orient="horz" pos="1651" userDrawn="1">
          <p15:clr>
            <a:srgbClr val="F26B43"/>
          </p15:clr>
        </p15:guide>
        <p15:guide id="18" pos="824" userDrawn="1">
          <p15:clr>
            <a:srgbClr val="F26B43"/>
          </p15:clr>
        </p15:guide>
        <p15:guide id="19" pos="6675" userDrawn="1">
          <p15:clr>
            <a:srgbClr val="F26B43"/>
          </p15:clr>
        </p15:guide>
        <p15:guide id="20" orient="horz" pos="3606" userDrawn="1">
          <p15:clr>
            <a:srgbClr val="F26B43"/>
          </p15:clr>
        </p15:guide>
        <p15:guide id="21" pos="68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ercim-news.ercim.eu/images/stories/EN139/EN139-web.pdf" TargetMode="Externa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hyperlink" Target="http://www.doi.org/10.58865/13.14/243/7" TargetMode="External"/><Relationship Id="rId5" Type="http://schemas.openxmlformats.org/officeDocument/2006/relationships/hyperlink" Target="https://doi.org/10.31263/voebm.v74i2.6270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hyperlink" Target="https://open-science-cloud.ec.europa.eu/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communities/eosc-austria/about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eosc-austria.at/newsletter/" TargetMode="Externa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hyperlink" Target="https://eosc-austria.at/events/" TargetMode="External"/><Relationship Id="rId5" Type="http://schemas.openxmlformats.org/officeDocument/2006/relationships/hyperlink" Target="https://eosc-austria.at/" TargetMode="External"/><Relationship Id="rId10" Type="http://schemas.openxmlformats.org/officeDocument/2006/relationships/hyperlink" Target="https://eosc-austria.at/join/" TargetMode="External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eosc-austria.at/eosc-austria/governing-bod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.eu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zbw.eu/de/eosc-coffee-lectures" TargetMode="Externa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hyperlink" Target="https://zenodo.org/communities/eosc-austria/about" TargetMode="External"/><Relationship Id="rId5" Type="http://schemas.openxmlformats.org/officeDocument/2006/relationships/hyperlink" Target="https://eosc-austria.at/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.eu/building-the-eosc-federation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podcast.zbw.eu/fos/2024/12/18/fos-46-eosc-eu-node/" TargetMode="Externa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hyperlink" Target="https://open-science-cloud.ec.europa.eu/services" TargetMode="External"/><Relationship Id="rId5" Type="http://schemas.openxmlformats.org/officeDocument/2006/relationships/hyperlink" Target="https://open-science-cloud.ec.europa.eu/" TargetMode="External"/><Relationship Id="rId4" Type="http://schemas.openxmlformats.org/officeDocument/2006/relationships/notesSlide" Target="../notesSlides/notesSlide15.xml"/><Relationship Id="rId9" Type="http://schemas.openxmlformats.org/officeDocument/2006/relationships/hyperlink" Target="https://eosc.eu/sria-m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8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187.xml"/><Relationship Id="rId16" Type="http://schemas.openxmlformats.org/officeDocument/2006/relationships/image" Target="../media/image23.jpg"/><Relationship Id="rId20" Type="http://schemas.openxmlformats.org/officeDocument/2006/relationships/image" Target="../media/image27.svg"/><Relationship Id="rId1" Type="http://schemas.openxmlformats.org/officeDocument/2006/relationships/tags" Target="../tags/tag18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osc-austria.at/newsletter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zenodo.org/records/13860938" TargetMode="Externa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hyperlink" Target="https://zenodo.org/records/8063171" TargetMode="External"/><Relationship Id="rId5" Type="http://schemas.openxmlformats.org/officeDocument/2006/relationships/hyperlink" Target="https://zenodo.org/records/13839287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zenodo.org/records/14745686" TargetMode="Externa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hyperlink" Target="https://zenodo.org/communities/wgreaeoscsoa/records?q=&amp;l=list&amp;p=1&amp;s=10&amp;sort=newest" TargetMode="External"/><Relationship Id="rId5" Type="http://schemas.openxmlformats.org/officeDocument/2006/relationships/hyperlink" Target="https://eosc-austria.at/eosc-soa-materials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AT" dirty="0"/>
              <a:t>EOSC Support Office Austria</a:t>
            </a:r>
            <a:br>
              <a:rPr lang="de-AT" dirty="0"/>
            </a:br>
            <a:endParaRPr lang="de-AT" sz="290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885432F-84CD-5286-93B3-45C601395747}"/>
              </a:ext>
            </a:extLst>
          </p:cNvPr>
          <p:cNvSpPr txBox="1">
            <a:spLocks/>
          </p:cNvSpPr>
          <p:nvPr/>
        </p:nvSpPr>
        <p:spPr bwMode="auto">
          <a:xfrm>
            <a:off x="513457" y="4562475"/>
            <a:ext cx="10833994" cy="15001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70000" marR="0" lvl="0" indent="-2700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0" kern="120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lvl1pPr>
            <a:lvl2pPr marL="533400" lvl="1" indent="-271463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lvl="2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lvl="3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lvl="4" indent="-2667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33E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EOSC SOA Secretariat</a:t>
            </a:r>
          </a:p>
          <a:p>
            <a:r>
              <a:rPr lang="en-US" sz="2400" dirty="0">
                <a:solidFill>
                  <a:srgbClr val="0333E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Q1/2 2025 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69BBD-52E1-319F-D28B-FFF0B30E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4561191-4E61-F250-D301-ABAF85B2B5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5E062F3-66E3-9B42-B20F-884FD0E9B896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D46B4-F3C8-70AE-3258-5FB45E4A0CFB}"/>
              </a:ext>
            </a:extLst>
          </p:cNvPr>
          <p:cNvSpPr txBox="1"/>
          <p:nvPr/>
        </p:nvSpPr>
        <p:spPr>
          <a:xfrm>
            <a:off x="204664" y="2430379"/>
            <a:ext cx="11647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Publikationen: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/>
              <a:t>Blumesberger</a:t>
            </a:r>
            <a:r>
              <a:rPr lang="de-DE" sz="2200" dirty="0"/>
              <a:t>, S., et al. (2021): Die österreichische EOSC </a:t>
            </a:r>
            <a:r>
              <a:rPr lang="de-DE" sz="2200" dirty="0" err="1"/>
              <a:t>Mandated</a:t>
            </a:r>
            <a:r>
              <a:rPr lang="de-DE" sz="2200" dirty="0"/>
              <a:t> Organisation / Das EOSC Support Office Austria, in VÖB, </a:t>
            </a:r>
            <a:r>
              <a:rPr lang="de-DE" sz="2200" dirty="0" err="1"/>
              <a:t>no</a:t>
            </a:r>
            <a:r>
              <a:rPr lang="de-DE" sz="2200" dirty="0"/>
              <a:t>. 74/2, 143-162. 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https://doi.org/10.31263/voebm.v74i2.6270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Feigl, C., Flicker, K., </a:t>
            </a:r>
            <a:r>
              <a:rPr lang="de-DE" sz="2200" dirty="0" err="1"/>
              <a:t>Gänsdorfer</a:t>
            </a:r>
            <a:r>
              <a:rPr lang="de-DE" sz="2200" dirty="0"/>
              <a:t>, N., Korth, F., Rainer, H., </a:t>
            </a:r>
            <a:r>
              <a:rPr lang="de-DE" sz="2200" dirty="0" err="1"/>
              <a:t>Vohland</a:t>
            </a:r>
            <a:r>
              <a:rPr lang="de-DE" sz="2200" dirty="0"/>
              <a:t>, K. (2024): European Open Science Cloud (EOSC) – Europäische Forschungsinfrastrukturen für nationale Museumssammlungen?, in </a:t>
            </a:r>
            <a:r>
              <a:rPr lang="de-DE" sz="2200" i="1" dirty="0"/>
              <a:t>neues </a:t>
            </a:r>
            <a:r>
              <a:rPr lang="de-DE" sz="2200" i="1" dirty="0" err="1"/>
              <a:t>museum</a:t>
            </a:r>
            <a:r>
              <a:rPr lang="de-DE" sz="2200" dirty="0"/>
              <a:t>, </a:t>
            </a:r>
            <a:r>
              <a:rPr lang="de-DE" sz="2200" dirty="0" err="1"/>
              <a:t>no</a:t>
            </a:r>
            <a:r>
              <a:rPr lang="de-DE" sz="2200" dirty="0"/>
              <a:t>. 24/3.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www.doi.org/10.58865/13.14/243/7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Flicker, K., </a:t>
            </a:r>
            <a:r>
              <a:rPr lang="de-DE" sz="2200" dirty="0" err="1"/>
              <a:t>Hanslik</a:t>
            </a:r>
            <a:r>
              <a:rPr lang="de-DE" sz="2200" dirty="0"/>
              <a:t>, S., </a:t>
            </a:r>
            <a:r>
              <a:rPr lang="de-DE" sz="2200" dirty="0" err="1"/>
              <a:t>Kalová</a:t>
            </a:r>
            <a:r>
              <a:rPr lang="de-DE" sz="2200" dirty="0"/>
              <a:t>, T. (2024): </a:t>
            </a:r>
            <a:r>
              <a:rPr lang="en-US" sz="2200" dirty="0"/>
              <a:t>Advancing Research: The Role of the EOSC and EOSC Support Office Austria</a:t>
            </a:r>
            <a:r>
              <a:rPr lang="de-DE" sz="2200" dirty="0"/>
              <a:t>, in </a:t>
            </a:r>
            <a:r>
              <a:rPr lang="de-DE" sz="2200" i="1" dirty="0"/>
              <a:t>ERCIM News</a:t>
            </a:r>
            <a:r>
              <a:rPr lang="de-DE" sz="2200" dirty="0"/>
              <a:t>, </a:t>
            </a:r>
            <a:r>
              <a:rPr lang="de-DE" sz="2200" dirty="0" err="1"/>
              <a:t>no</a:t>
            </a:r>
            <a:r>
              <a:rPr lang="de-DE" sz="2200" dirty="0"/>
              <a:t>. 139, 52-53.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https://ercim-news.ercim.eu/images/stories/EN139/EN139-web.pdf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rgbClr val="8DAFC9"/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92560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F500-DB6F-F78B-6012-0F1E384D1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E47081-255B-BAC5-636C-84389A4298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Nächste Schritte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629FD4-E5B6-0B54-7D78-1ECE19567412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40E63-09EF-C032-4D62-28BC95EADF43}"/>
              </a:ext>
            </a:extLst>
          </p:cNvPr>
          <p:cNvSpPr txBox="1"/>
          <p:nvPr/>
        </p:nvSpPr>
        <p:spPr>
          <a:xfrm>
            <a:off x="204664" y="2430379"/>
            <a:ext cx="116470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300" dirty="0">
                <a:solidFill>
                  <a:schemeClr val="accent6"/>
                </a:solidFill>
              </a:rPr>
              <a:t>EOSC Nodes </a:t>
            </a:r>
            <a:r>
              <a:rPr lang="de-AT" sz="2300" dirty="0"/>
              <a:t>entstehen: </a:t>
            </a:r>
            <a:r>
              <a:rPr lang="de-AT" sz="23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r>
              <a:rPr lang="de-AT" sz="2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de-DE" sz="2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DE" sz="2300" dirty="0"/>
          </a:p>
          <a:p>
            <a:pPr algn="just"/>
            <a:r>
              <a:rPr lang="de-DE" sz="2300" dirty="0"/>
              <a:t>Der </a:t>
            </a:r>
            <a:r>
              <a:rPr lang="de-DE" sz="2300" dirty="0">
                <a:solidFill>
                  <a:schemeClr val="accent6"/>
                </a:solidFill>
              </a:rPr>
              <a:t>EOSC EU Node </a:t>
            </a:r>
            <a:r>
              <a:rPr lang="de-DE" sz="2300" dirty="0"/>
              <a:t>ist der erste Knotenpunkt auf europäischer Ebene und dient als eine Art Mustervorlage. Diese Entwicklung entsteht im Kontext der EOSC-Föderation, die als ein </a:t>
            </a:r>
            <a:r>
              <a:rPr lang="de-DE" sz="2300" dirty="0">
                <a:solidFill>
                  <a:schemeClr val="accent6"/>
                </a:solidFill>
              </a:rPr>
              <a:t>Netz miteinander verbundener autonomer EOSC Nodes </a:t>
            </a:r>
            <a:r>
              <a:rPr lang="de-DE" sz="2300" dirty="0"/>
              <a:t>geplant ist. Alle Nodes sollten unter einem gemeinsamen Rahmen von Standards, Richtlinien und bewährten Verfahren arbeiten.</a:t>
            </a:r>
          </a:p>
          <a:p>
            <a:pPr algn="just"/>
            <a:endParaRPr lang="de-DE" sz="2300" dirty="0"/>
          </a:p>
          <a:p>
            <a:pPr algn="just"/>
            <a:r>
              <a:rPr lang="de-DE" sz="2300" dirty="0"/>
              <a:t>Das EOSC SOA wird (neben bisherigen Aktivitäten) aktiv bei der </a:t>
            </a:r>
            <a:r>
              <a:rPr lang="de-DE" sz="2300" dirty="0">
                <a:solidFill>
                  <a:schemeClr val="accent6"/>
                </a:solidFill>
              </a:rPr>
              <a:t>Planung, Errichtung und Beobachtung</a:t>
            </a:r>
            <a:r>
              <a:rPr lang="de-DE" sz="2300" dirty="0"/>
              <a:t> solcher Nodes in Österreich unterstützen.</a:t>
            </a:r>
            <a:endParaRPr lang="de-AT" sz="2300" dirty="0"/>
          </a:p>
        </p:txBody>
      </p:sp>
    </p:spTree>
    <p:extLst>
      <p:ext uri="{BB962C8B-B14F-4D97-AF65-F5344CB8AC3E}">
        <p14:creationId xmlns:p14="http://schemas.microsoft.com/office/powerpoint/2010/main" val="23552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5F01-2B0E-8C51-9884-F11725CDF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C1E81F-446F-D22A-5419-594C339FF7E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Möglichkeiten der Teilnahme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24648BA-5027-EEFC-B3EE-598150ADC86F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33D3D-F4D9-FECC-7A96-9372578E7113}"/>
              </a:ext>
            </a:extLst>
          </p:cNvPr>
          <p:cNvSpPr txBox="1"/>
          <p:nvPr/>
        </p:nvSpPr>
        <p:spPr>
          <a:xfrm>
            <a:off x="204665" y="2430379"/>
            <a:ext cx="5376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Informieren Sie sich auf unserer </a:t>
            </a:r>
            <a:r>
              <a:rPr lang="de-DE" sz="2200" dirty="0">
                <a:solidFill>
                  <a:schemeClr val="accent6"/>
                </a:solidFill>
              </a:rPr>
              <a:t>Website</a:t>
            </a:r>
            <a:r>
              <a:rPr lang="de-DE" sz="2200" dirty="0"/>
              <a:t>: 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Bewerben Sie Ihre EOSC-relevanten </a:t>
            </a:r>
            <a:r>
              <a:rPr lang="de-DE" sz="2200" dirty="0">
                <a:solidFill>
                  <a:schemeClr val="accent6"/>
                </a:solidFill>
              </a:rPr>
              <a:t>Events</a:t>
            </a:r>
            <a:r>
              <a:rPr lang="de-DE" sz="2200" dirty="0"/>
              <a:t>: </a:t>
            </a:r>
            <a:r>
              <a:rPr lang="de-DE" sz="2200" u="sng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https://eosc-austria.at/events/</a:t>
            </a: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22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Abonnieren Sie den EOSC SOA </a:t>
            </a:r>
            <a:r>
              <a:rPr lang="de-DE" sz="2200" dirty="0">
                <a:solidFill>
                  <a:schemeClr val="accent6"/>
                </a:solidFill>
              </a:rPr>
              <a:t>Newsletter</a:t>
            </a:r>
            <a:r>
              <a:rPr lang="de-DE" sz="2200" dirty="0"/>
              <a:t>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0A7D3-E466-692F-2498-526E3E5D2C32}"/>
              </a:ext>
            </a:extLst>
          </p:cNvPr>
          <p:cNvSpPr txBox="1"/>
          <p:nvPr/>
        </p:nvSpPr>
        <p:spPr>
          <a:xfrm>
            <a:off x="6096000" y="2430379"/>
            <a:ext cx="53769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Entdecken Sie unsere </a:t>
            </a:r>
            <a:r>
              <a:rPr lang="de-DE" sz="2200" dirty="0" err="1">
                <a:solidFill>
                  <a:schemeClr val="accent6"/>
                </a:solidFill>
              </a:rPr>
              <a:t>Zenodo</a:t>
            </a:r>
            <a:r>
              <a:rPr lang="de-DE" sz="2200" dirty="0"/>
              <a:t> Community (EOSC Austria):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Treffen Sie uns im </a:t>
            </a:r>
            <a:r>
              <a:rPr lang="de-DE" sz="2200" dirty="0">
                <a:solidFill>
                  <a:schemeClr val="accent6"/>
                </a:solidFill>
              </a:rPr>
              <a:t>EOSC Café</a:t>
            </a:r>
            <a:r>
              <a:rPr lang="de-DE" sz="2200" dirty="0"/>
              <a:t>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https://eosc-austria.at/eosc-austria/governing-bodies/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Werden Sie </a:t>
            </a:r>
            <a:r>
              <a:rPr lang="de-DE" sz="2200" dirty="0">
                <a:solidFill>
                  <a:schemeClr val="accent6"/>
                </a:solidFill>
              </a:rPr>
              <a:t>Mitglied</a:t>
            </a:r>
            <a:r>
              <a:rPr lang="de-DE" sz="2200" dirty="0"/>
              <a:t>: 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https://eosc-austria.at/join/</a:t>
            </a:r>
            <a:r>
              <a:rPr lang="de-AT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6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1B45C-D252-CD59-DC37-6360386CA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5C30431-421D-2689-93FD-CD5C226CAF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Mitgliedschaft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614F936-3D34-1865-9F0E-2A5D6FDE84FB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24ED9-56FB-DF48-8DD7-3912042BD18B}"/>
              </a:ext>
            </a:extLst>
          </p:cNvPr>
          <p:cNvSpPr txBox="1"/>
          <p:nvPr/>
        </p:nvSpPr>
        <p:spPr>
          <a:xfrm>
            <a:off x="204664" y="2430379"/>
            <a:ext cx="116470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Die EOSC SOA-Mitgliedschaft ist </a:t>
            </a:r>
            <a:r>
              <a:rPr lang="de-DE" sz="2500" b="1" dirty="0">
                <a:solidFill>
                  <a:schemeClr val="accent6"/>
                </a:solidFill>
              </a:rPr>
              <a:t>kostenlos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Partner / Mitglieder unterzeichnen ein </a:t>
            </a:r>
            <a:r>
              <a:rPr lang="de-DE" sz="2500" dirty="0">
                <a:solidFill>
                  <a:schemeClr val="accent6"/>
                </a:solidFill>
              </a:rPr>
              <a:t>Memorandum </a:t>
            </a:r>
            <a:r>
              <a:rPr lang="de-DE" sz="2500" dirty="0" err="1">
                <a:solidFill>
                  <a:schemeClr val="accent6"/>
                </a:solidFill>
              </a:rPr>
              <a:t>of</a:t>
            </a:r>
            <a:r>
              <a:rPr lang="de-DE" sz="2500" dirty="0">
                <a:solidFill>
                  <a:schemeClr val="accent6"/>
                </a:solidFill>
              </a:rPr>
              <a:t> Understanding </a:t>
            </a:r>
            <a:r>
              <a:rPr lang="de-DE" sz="2500" dirty="0"/>
              <a:t>(</a:t>
            </a:r>
            <a:r>
              <a:rPr lang="de-DE" sz="2500" dirty="0" err="1"/>
              <a:t>MoU</a:t>
            </a:r>
            <a:r>
              <a:rPr lang="de-DE" sz="25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Es gibt Partner und außergewöhnliche Partner: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/>
                </a:solidFill>
              </a:rPr>
              <a:t>Partner</a:t>
            </a:r>
            <a:r>
              <a:rPr lang="de-DE" sz="2200" dirty="0"/>
              <a:t> sind Mitglieder und Beobachter der EOSC </a:t>
            </a:r>
            <a:r>
              <a:rPr lang="de-DE" sz="2200" dirty="0" err="1"/>
              <a:t>Association</a:t>
            </a:r>
            <a:r>
              <a:rPr lang="de-DE" sz="2200" dirty="0"/>
              <a:t>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/>
                </a:solidFill>
              </a:rPr>
              <a:t>Außerordentliche Partner </a:t>
            </a:r>
            <a:r>
              <a:rPr lang="de-DE" sz="2200" dirty="0"/>
              <a:t>sind weder Mitglied noch Beobachter der EOSC </a:t>
            </a:r>
            <a:r>
              <a:rPr lang="de-DE" sz="2200" dirty="0" err="1"/>
              <a:t>Association</a:t>
            </a:r>
            <a:r>
              <a:rPr lang="de-DE" sz="2200" dirty="0"/>
              <a:t> </a:t>
            </a:r>
          </a:p>
          <a:p>
            <a:pPr algn="just"/>
            <a:endParaRPr lang="de-DE" sz="2500" dirty="0"/>
          </a:p>
          <a:p>
            <a:pPr algn="just"/>
            <a:r>
              <a:rPr lang="de-DE" sz="2500" dirty="0"/>
              <a:t>Es ist also möglich, EOSC SOA Partner / Mitglied zu werden, ohne der EOSC </a:t>
            </a:r>
            <a:r>
              <a:rPr lang="de-DE" sz="2500" dirty="0" err="1"/>
              <a:t>Association</a:t>
            </a:r>
            <a:r>
              <a:rPr lang="de-DE" sz="2500" dirty="0"/>
              <a:t> anzugehören. </a:t>
            </a:r>
            <a:r>
              <a:rPr lang="de-DE" sz="2500" dirty="0">
                <a:solidFill>
                  <a:schemeClr val="accent6"/>
                </a:solidFill>
              </a:rPr>
              <a:t>Schreiben Sie uns: </a:t>
            </a:r>
            <a:r>
              <a:rPr lang="de-DE" sz="2500" b="1" dirty="0">
                <a:solidFill>
                  <a:schemeClr val="accent6"/>
                </a:solidFill>
              </a:rPr>
              <a:t>contact@eosc-austria.at</a:t>
            </a:r>
            <a:r>
              <a:rPr lang="de-DE" sz="2500" dirty="0"/>
              <a:t>.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69108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7FE0-4C6A-889B-2F4D-E61CB2135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2D6F4B-729B-7EA8-DD59-29A9505FF34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Weiterführende Links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597B9828-912E-DA2C-20F0-B1D8B1A01574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17D4C-75D5-34E9-8435-49898B010985}"/>
              </a:ext>
            </a:extLst>
          </p:cNvPr>
          <p:cNvSpPr txBox="1"/>
          <p:nvPr/>
        </p:nvSpPr>
        <p:spPr>
          <a:xfrm>
            <a:off x="204664" y="2430379"/>
            <a:ext cx="116470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EOSC SOA: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https://zenodo.org/communities/eosc-austria/about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>
              <a:buClr>
                <a:schemeClr val="tx1"/>
              </a:buClr>
            </a:pPr>
            <a:r>
              <a:rPr lang="de-DE" sz="2200" dirty="0">
                <a:solidFill>
                  <a:srgbClr val="8DAFC9"/>
                </a:solidFill>
              </a:rPr>
              <a:t> 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Was ist die EOSC?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https://www.zbw.eu/de/eosc-coffee-lectures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 algn="just">
              <a:buClr>
                <a:schemeClr val="tx1"/>
              </a:buClr>
            </a:pPr>
            <a:endParaRPr lang="de-DE" sz="2200" dirty="0">
              <a:solidFill>
                <a:srgbClr val="8DAFC9"/>
              </a:solidFill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/>
              <a:t>EOSC </a:t>
            </a:r>
            <a:r>
              <a:rPr lang="de-DE" sz="2500" dirty="0" err="1"/>
              <a:t>Association</a:t>
            </a:r>
            <a:r>
              <a:rPr lang="de-DE" sz="2500" dirty="0"/>
              <a:t>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47728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EB31-DD58-5ED9-6E7A-EE724946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34D0AF-8877-7C34-AEE0-7DDF0DCE2A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Weiterführende Links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4A22E000-9742-D63D-F987-58263CE59A5F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5249E-53C7-663A-BC22-55C1E19AE4DA}"/>
              </a:ext>
            </a:extLst>
          </p:cNvPr>
          <p:cNvSpPr txBox="1"/>
          <p:nvPr/>
        </p:nvSpPr>
        <p:spPr>
          <a:xfrm>
            <a:off x="204664" y="2430379"/>
            <a:ext cx="116470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EOSC Nodes: 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https://open-science-cloud.ec.europa.eu/services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https://podcast.zbw.eu/fos/2024/12/18/fos-46-eosc-eu-node/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algn="just"/>
            <a:endParaRPr lang="de-DE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Strategische Entwicklungspläne: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https://eosc.eu/building-the-eosc-federation/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https://eosc.eu/sria-mar/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279839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EEF4F-3CE8-77B7-3BD6-2082EC66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AA079F-026A-E4CD-CDBA-3D4D0DBF21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Überblick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D81CE6D7-D60D-AF7E-3F45-41636311C92A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EECBB-80FB-2B7F-8CCD-0E671C76F68B}"/>
              </a:ext>
            </a:extLst>
          </p:cNvPr>
          <p:cNvSpPr txBox="1"/>
          <p:nvPr/>
        </p:nvSpPr>
        <p:spPr>
          <a:xfrm>
            <a:off x="204664" y="2430379"/>
            <a:ext cx="11647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Vision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Umsetzung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Ziele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Angebote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Partner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Bisherige Ergebnisse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Nächste Schritte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Möglichkeiten der Teilnahme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Mitgliedschaft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DE" sz="2400" dirty="0"/>
              <a:t>Weiterführende Links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180662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8EFD07-3B9E-403A-9444-57DE703B50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Vision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823C7C2-A182-4456-B5CB-8460FFE42AC5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861DD-A70B-1AE9-59F8-975C369D72C6}"/>
              </a:ext>
            </a:extLst>
          </p:cNvPr>
          <p:cNvSpPr txBox="1"/>
          <p:nvPr/>
        </p:nvSpPr>
        <p:spPr>
          <a:xfrm>
            <a:off x="204664" y="2430379"/>
            <a:ext cx="11647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de-A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de-AT" sz="2800" dirty="0"/>
              <a:t>Die </a:t>
            </a:r>
            <a:r>
              <a:rPr lang="de-AT" sz="2800" b="1" dirty="0">
                <a:solidFill>
                  <a:schemeClr val="accent6"/>
                </a:solidFill>
              </a:rPr>
              <a:t>European Open Science Cloud (EOSC) </a:t>
            </a:r>
            <a:r>
              <a:rPr lang="de-AT" sz="2800" dirty="0"/>
              <a:t>schafft ein </a:t>
            </a:r>
            <a:r>
              <a:rPr lang="de-AT" sz="2800" dirty="0">
                <a:solidFill>
                  <a:schemeClr val="accent6"/>
                </a:solidFill>
              </a:rPr>
              <a:t>föderiertes System </a:t>
            </a:r>
            <a:r>
              <a:rPr lang="de-AT" sz="2800" dirty="0"/>
              <a:t>bestehend aus </a:t>
            </a:r>
            <a:r>
              <a:rPr lang="de-AT" sz="2800" dirty="0">
                <a:solidFill>
                  <a:schemeClr val="accent6"/>
                </a:solidFill>
              </a:rPr>
              <a:t>multidisziplinären Forschungsinfrastrukturen</a:t>
            </a:r>
            <a:r>
              <a:rPr lang="de-AT" sz="2800" dirty="0"/>
              <a:t>. Das dient der </a:t>
            </a:r>
            <a:r>
              <a:rPr lang="de-AT" sz="2800" dirty="0">
                <a:solidFill>
                  <a:schemeClr val="accent6"/>
                </a:solidFill>
              </a:rPr>
              <a:t>gemeinsamen Nutzung von Daten und Services </a:t>
            </a:r>
            <a:r>
              <a:rPr lang="de-AT" sz="2800" dirty="0"/>
              <a:t>für Forschung, Industrie und Bildung über Grenzen und Disziplinen hinweg.</a:t>
            </a:r>
          </a:p>
          <a:p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3125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8085-357C-3469-F0FE-BBD13663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2F0E7F-CF51-F820-73FA-DBBE31EB74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Umsetzung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09BA092C-4C2B-F98B-E070-584F71A48510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2BBCFC-28BF-0A94-C3DF-1798EE0A0063}"/>
              </a:ext>
            </a:extLst>
          </p:cNvPr>
          <p:cNvSpPr txBox="1"/>
          <p:nvPr/>
        </p:nvSpPr>
        <p:spPr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EU: 2020 wurde auf europäischer Ebene die </a:t>
            </a:r>
            <a:r>
              <a:rPr lang="de-AT" sz="2400" b="1" dirty="0">
                <a:solidFill>
                  <a:schemeClr val="accent6"/>
                </a:solidFill>
              </a:rPr>
              <a:t>EOSC Association </a:t>
            </a:r>
            <a:r>
              <a:rPr lang="de-AT" sz="2400" dirty="0"/>
              <a:t>gegründet, um die systematische und strukturierte Weiterentwicklung der EOSC zu ermöglichen.</a:t>
            </a:r>
          </a:p>
          <a:p>
            <a:endParaRPr lang="de-AT" sz="2400" dirty="0"/>
          </a:p>
          <a:p>
            <a:r>
              <a:rPr lang="de-AT" sz="2400" dirty="0"/>
              <a:t>AT: Im </a:t>
            </a:r>
            <a:r>
              <a:rPr lang="de-AT" sz="2400" dirty="0">
                <a:solidFill>
                  <a:schemeClr val="accent6"/>
                </a:solidFill>
              </a:rPr>
              <a:t>nationalen Aktionsplan </a:t>
            </a:r>
            <a:r>
              <a:rPr lang="de-AT" sz="2400" dirty="0"/>
              <a:t>des BMBWF (ERA-NAP 2022-2025) wurden Schritte zur Umsetzung der EOSC-Aktivitäten in Österreich definiert.  </a:t>
            </a:r>
          </a:p>
          <a:p>
            <a:endParaRPr lang="de-DE" sz="2400" dirty="0"/>
          </a:p>
          <a:p>
            <a:r>
              <a:rPr lang="de-AT" sz="2400" dirty="0"/>
              <a:t>Institutionsübergreifend</a:t>
            </a:r>
            <a:r>
              <a:rPr lang="de-DE" sz="2400" dirty="0"/>
              <a:t>: Das </a:t>
            </a:r>
            <a:r>
              <a:rPr lang="de-DE" sz="2400" b="1" dirty="0">
                <a:solidFill>
                  <a:schemeClr val="accent6"/>
                </a:solidFill>
              </a:rPr>
              <a:t>EOSC Support Office Austria (EOSC SOA)</a:t>
            </a:r>
            <a:r>
              <a:rPr lang="de-AT" sz="24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</a:t>
            </a:r>
            <a:r>
              <a:rPr lang="de-DE" sz="2400" dirty="0"/>
              <a:t>unterstützt nationale </a:t>
            </a:r>
            <a:r>
              <a:rPr lang="de-DE" sz="2400" dirty="0">
                <a:solidFill>
                  <a:schemeClr val="accent6"/>
                </a:solidFill>
              </a:rPr>
              <a:t>Forschungseinrichtungen. </a:t>
            </a:r>
            <a:r>
              <a:rPr lang="de-DE" sz="2400" dirty="0"/>
              <a:t>Sie ist </a:t>
            </a:r>
            <a:r>
              <a:rPr lang="de-AT" sz="2400" dirty="0"/>
              <a:t>die operative Einheit der </a:t>
            </a:r>
            <a:r>
              <a:rPr lang="de-AT" sz="2400" dirty="0">
                <a:solidFill>
                  <a:schemeClr val="accent6"/>
                </a:solidFill>
              </a:rPr>
              <a:t>Austrian EOSC </a:t>
            </a:r>
            <a:r>
              <a:rPr lang="de-AT" sz="2400" dirty="0" err="1">
                <a:solidFill>
                  <a:schemeClr val="accent6"/>
                </a:solidFill>
              </a:rPr>
              <a:t>Mandated</a:t>
            </a:r>
            <a:r>
              <a:rPr lang="de-AT" sz="2400" dirty="0">
                <a:solidFill>
                  <a:schemeClr val="accent6"/>
                </a:solidFill>
              </a:rPr>
              <a:t> Organisation </a:t>
            </a:r>
            <a:r>
              <a:rPr lang="de-AT" sz="2400" dirty="0"/>
              <a:t>– eine Funktion, die rechtlich von </a:t>
            </a:r>
            <a:r>
              <a:rPr lang="de-AT" sz="2400" dirty="0">
                <a:solidFill>
                  <a:schemeClr val="accent6"/>
                </a:solidFill>
              </a:rPr>
              <a:t>ACONET Verein</a:t>
            </a:r>
            <a:r>
              <a:rPr lang="de-AT" sz="2400" dirty="0"/>
              <a:t> wahrgenommen wird</a:t>
            </a:r>
            <a:r>
              <a:rPr lang="de-AT" sz="18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.</a:t>
            </a:r>
            <a:r>
              <a:rPr lang="de-DE" sz="2400" b="1" dirty="0">
                <a:solidFill>
                  <a:schemeClr val="accent6"/>
                </a:solidFill>
              </a:rPr>
              <a:t>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5174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C47A-E489-32B0-E423-272C32C2A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285725-DB23-DAFC-E597-049A702DF54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Ziele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D13464B-3C05-5255-A647-94528990CD7D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8A61F-1659-67A2-4BB9-D3633665ACBE}"/>
              </a:ext>
            </a:extLst>
          </p:cNvPr>
          <p:cNvSpPr txBox="1"/>
          <p:nvPr/>
        </p:nvSpPr>
        <p:spPr>
          <a:xfrm>
            <a:off x="204664" y="2430379"/>
            <a:ext cx="1164702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Koordinierung</a:t>
            </a:r>
            <a:r>
              <a:rPr lang="de-DE" sz="2500" dirty="0"/>
              <a:t> der österreichischen Beiträge zur Umsetzung der EOSC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000" dirty="0"/>
              <a:t>Verstehen der Anforderungen, Bedürfnisse und Erwartungen von Forscher*innen und ihren Institutionen</a:t>
            </a:r>
          </a:p>
          <a:p>
            <a:pPr lvl="1" algn="just"/>
            <a:endParaRPr lang="de-DE" sz="22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Unterstützung</a:t>
            </a:r>
            <a:r>
              <a:rPr lang="de-DE" sz="2500" dirty="0"/>
              <a:t> der österreichischen Institutionen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Hervorheben der Relevanz von EOSC für verschiedene Gemeinschaften und deren Bedürfnisse</a:t>
            </a:r>
          </a:p>
          <a:p>
            <a:pPr lvl="1" algn="just"/>
            <a:endParaRPr lang="de-DE" sz="2200" dirty="0"/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accent6"/>
                </a:solidFill>
              </a:rPr>
              <a:t>Förderung</a:t>
            </a:r>
            <a:r>
              <a:rPr lang="de-DE" sz="2500" dirty="0"/>
              <a:t> der „EOSC-</a:t>
            </a:r>
            <a:r>
              <a:rPr lang="de-DE" sz="2500" dirty="0" err="1"/>
              <a:t>Readiness</a:t>
            </a:r>
            <a:r>
              <a:rPr lang="de-DE" sz="2500" dirty="0"/>
              <a:t>“ bei den Partnerinstitutionen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Vermitteln der wesentlichen Informationen</a:t>
            </a:r>
          </a:p>
          <a:p>
            <a:pPr algn="just"/>
            <a:endParaRPr lang="de-DE" sz="2500" dirty="0"/>
          </a:p>
          <a:p>
            <a:pPr algn="just"/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59432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7038-9B51-65B7-6CA8-F7C041955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73DC67-11E6-3F03-090C-16B28E9BDE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Angebote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04E4399B-38CE-5042-9392-44447500F367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6B037-5077-B55C-B6CA-BFF7A235E1B6}"/>
              </a:ext>
            </a:extLst>
          </p:cNvPr>
          <p:cNvSpPr txBox="1"/>
          <p:nvPr/>
        </p:nvSpPr>
        <p:spPr>
          <a:xfrm>
            <a:off x="204664" y="2430379"/>
            <a:ext cx="11647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Harmonisierung der Entwicklungen und </a:t>
            </a:r>
            <a:r>
              <a:rPr lang="de-DE" sz="2400" dirty="0">
                <a:solidFill>
                  <a:schemeClr val="accent6"/>
                </a:solidFill>
              </a:rPr>
              <a:t>Aufbau einer EOSC-Community </a:t>
            </a:r>
            <a:r>
              <a:rPr lang="de-DE" sz="2400" dirty="0"/>
              <a:t>durch starke nationale und internationale Vernetzung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Austausch mit anderen europäischen Partnern für den Aufbau von thematischen und nationalen </a:t>
            </a:r>
            <a:r>
              <a:rPr lang="de-DE" sz="2400" dirty="0">
                <a:solidFill>
                  <a:schemeClr val="accent6"/>
                </a:solidFill>
              </a:rPr>
              <a:t>EOSC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Bereitstellung von </a:t>
            </a:r>
            <a:r>
              <a:rPr lang="de-DE" sz="2400" dirty="0">
                <a:solidFill>
                  <a:schemeClr val="accent6"/>
                </a:solidFill>
              </a:rPr>
              <a:t>Leitlinien </a:t>
            </a:r>
            <a:r>
              <a:rPr lang="de-DE" sz="2400" dirty="0"/>
              <a:t>und </a:t>
            </a:r>
            <a:r>
              <a:rPr lang="de-DE" sz="2400" dirty="0" err="1">
                <a:solidFill>
                  <a:schemeClr val="accent6"/>
                </a:solidFill>
              </a:rPr>
              <a:t>Good</a:t>
            </a:r>
            <a:r>
              <a:rPr lang="de-DE" sz="2400" dirty="0">
                <a:solidFill>
                  <a:schemeClr val="accent6"/>
                </a:solidFill>
              </a:rPr>
              <a:t> Practices </a:t>
            </a:r>
            <a:r>
              <a:rPr lang="de-DE" sz="2400" dirty="0"/>
              <a:t>für den Aufbau von EOSC Nodes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Vernetzung von Forscher*innen, Infrastrukturanbieter*innen und Management zur </a:t>
            </a:r>
            <a:r>
              <a:rPr lang="de-DE" sz="2400" dirty="0">
                <a:solidFill>
                  <a:schemeClr val="accent6"/>
                </a:solidFill>
              </a:rPr>
              <a:t>Bereitstellung </a:t>
            </a:r>
            <a:r>
              <a:rPr lang="de-DE" sz="2400" dirty="0"/>
              <a:t>und zum </a:t>
            </a:r>
            <a:r>
              <a:rPr lang="de-DE" sz="2400" dirty="0">
                <a:solidFill>
                  <a:schemeClr val="accent6"/>
                </a:solidFill>
              </a:rPr>
              <a:t>Betrieb von EOSC-Services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Abstimmung der Schritte, die für die </a:t>
            </a:r>
            <a:r>
              <a:rPr lang="de-DE" sz="2400" dirty="0">
                <a:solidFill>
                  <a:schemeClr val="accent6"/>
                </a:solidFill>
              </a:rPr>
              <a:t>Teilnahme</a:t>
            </a:r>
            <a:r>
              <a:rPr lang="de-DE" sz="2400" dirty="0"/>
              <a:t> an der EOSC-Föderation und weiteren Entwicklungen erforderlich sind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Informationen zu </a:t>
            </a:r>
            <a:r>
              <a:rPr lang="de-DE" sz="2400" dirty="0">
                <a:solidFill>
                  <a:schemeClr val="accent6"/>
                </a:solidFill>
              </a:rPr>
              <a:t>Finanzierungs- und Kooperationsmöglichkeiten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00522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C9672-FD81-FD5A-ED7F-93285D66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F68B09-4916-E329-3557-C5B4A66602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Partner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EA595455-C822-E906-D29A-07C7A718B0FC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D33E9-5D22-9A0F-BFA2-32ACE7BCD61B}"/>
              </a:ext>
            </a:extLst>
          </p:cNvPr>
          <p:cNvSpPr txBox="1"/>
          <p:nvPr/>
        </p:nvSpPr>
        <p:spPr>
          <a:xfrm>
            <a:off x="204664" y="2430379"/>
            <a:ext cx="571607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/>
              <a:t>EOSC SOA ist der Zusammenschluss von </a:t>
            </a:r>
            <a:r>
              <a:rPr lang="de-DE" sz="2100" dirty="0">
                <a:solidFill>
                  <a:schemeClr val="accent6"/>
                </a:solidFill>
              </a:rPr>
              <a:t>österreichischen Institutionen</a:t>
            </a:r>
            <a:r>
              <a:rPr lang="de-DE" sz="2100" dirty="0"/>
              <a:t>. Ziel ist die gemeinsame </a:t>
            </a:r>
            <a:r>
              <a:rPr lang="de-DE" sz="2100" dirty="0">
                <a:solidFill>
                  <a:schemeClr val="accent6"/>
                </a:solidFill>
              </a:rPr>
              <a:t>Integration von Forschungsinfrastrukturen in die europäische </a:t>
            </a:r>
            <a:r>
              <a:rPr lang="de-DE" sz="2100" dirty="0"/>
              <a:t>Landschaft. Jede Institution in Österreich kann Partner der Initiative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100" dirty="0"/>
              <a:t>EOSC SOA ist die operative Einheit des </a:t>
            </a:r>
            <a:r>
              <a:rPr lang="de-DE" sz="2100" dirty="0">
                <a:solidFill>
                  <a:schemeClr val="accent6"/>
                </a:solidFill>
              </a:rPr>
              <a:t>ACONET Vereins </a:t>
            </a:r>
            <a:r>
              <a:rPr lang="de-DE" sz="2100" dirty="0"/>
              <a:t>als </a:t>
            </a:r>
            <a:r>
              <a:rPr lang="de-DE" sz="2100" dirty="0">
                <a:solidFill>
                  <a:schemeClr val="accent6"/>
                </a:solidFill>
              </a:rPr>
              <a:t>Austrian EOSC </a:t>
            </a:r>
            <a:r>
              <a:rPr lang="de-DE" sz="2100" dirty="0" err="1">
                <a:solidFill>
                  <a:schemeClr val="accent6"/>
                </a:solidFill>
              </a:rPr>
              <a:t>Mandated</a:t>
            </a:r>
            <a:r>
              <a:rPr lang="de-DE" sz="2100" dirty="0">
                <a:solidFill>
                  <a:schemeClr val="accent6"/>
                </a:solidFill>
              </a:rPr>
              <a:t> Organisation </a:t>
            </a:r>
            <a:r>
              <a:rPr lang="de-DE" sz="2100" dirty="0"/>
              <a:t>und wird in ausgewählten Bereichen durch das </a:t>
            </a:r>
            <a:r>
              <a:rPr lang="de-DE" sz="2100" dirty="0">
                <a:solidFill>
                  <a:schemeClr val="accent6"/>
                </a:solidFill>
              </a:rPr>
              <a:t>BMBWF</a:t>
            </a:r>
            <a:r>
              <a:rPr lang="de-DE" sz="2100" dirty="0"/>
              <a:t> finanziert.</a:t>
            </a:r>
          </a:p>
          <a:p>
            <a:pPr algn="just"/>
            <a:endParaRPr lang="de-AT" sz="2500" dirty="0"/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5DE346C5-0B93-72A0-257B-25C9AA3E8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5197"/>
            <a:ext cx="2933848" cy="1952342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7EA0C6B-2DD8-D6C6-FFDA-854473D5F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73" y="1845379"/>
            <a:ext cx="1916681" cy="900166"/>
          </a:xfrm>
          <a:prstGeom prst="rect">
            <a:avLst/>
          </a:prstGeom>
        </p:spPr>
      </p:pic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E98D1E9-E57E-75D5-8DD4-AAC0C2325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38" y="3410658"/>
            <a:ext cx="1366894" cy="525432"/>
          </a:xfrm>
          <a:prstGeom prst="rect">
            <a:avLst/>
          </a:prstGeom>
        </p:spPr>
      </p:pic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3B471BB-00EF-18D1-E177-4DA518BC3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67" y="4334801"/>
            <a:ext cx="1255896" cy="292611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0EE55E6F-1DF1-F99B-3B55-5DFC4E1815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828" y="5371262"/>
            <a:ext cx="1500610" cy="503082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978B157-C371-827A-3D85-8FA852E4E3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48" y="3230918"/>
            <a:ext cx="1491725" cy="446543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D6C722D2-C22C-A5BB-F32E-27B7C445AF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25" y="4853190"/>
            <a:ext cx="1022669" cy="487734"/>
          </a:xfrm>
          <a:prstGeom prst="rect">
            <a:avLst/>
          </a:prstGeom>
        </p:spPr>
      </p:pic>
      <p:pic>
        <p:nvPicPr>
          <p:cNvPr id="15" name="Picture 14" descr="A blue and white sign with black text&#10;&#10;AI-generated content may be incorrect.">
            <a:extLst>
              <a:ext uri="{FF2B5EF4-FFF2-40B4-BE49-F238E27FC236}">
                <a16:creationId xmlns:a16="http://schemas.microsoft.com/office/drawing/2014/main" id="{7806134D-97C3-FA69-CE53-1D5029A5B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5" y="3901136"/>
            <a:ext cx="1362788" cy="515246"/>
          </a:xfrm>
          <a:prstGeom prst="rect">
            <a:avLst/>
          </a:prstGeom>
        </p:spPr>
      </p:pic>
      <p:pic>
        <p:nvPicPr>
          <p:cNvPr id="16" name="Picture 15" descr="A light bulb with a cross&#10;&#10;AI-generated content may be incorrect.">
            <a:extLst>
              <a:ext uri="{FF2B5EF4-FFF2-40B4-BE49-F238E27FC236}">
                <a16:creationId xmlns:a16="http://schemas.microsoft.com/office/drawing/2014/main" id="{09E4A8BA-DA4D-3801-0C2F-2C04FE1897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2" y="2735947"/>
            <a:ext cx="1120367" cy="56991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C00F08-960E-8A26-4251-CF6E7E8A73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8531" y="2430379"/>
            <a:ext cx="1532852" cy="523538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53C1ADAD-C982-D342-2884-B1CAF690B8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97" y="2838105"/>
            <a:ext cx="1809535" cy="3165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B1371A-6F08-69E2-4213-FD4632B3AF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91872" y="3429001"/>
            <a:ext cx="807424" cy="69518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65D1B70-FE06-506D-D45D-EEA7462575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66431" y="4522583"/>
            <a:ext cx="1505112" cy="752556"/>
          </a:xfrm>
          <a:prstGeom prst="rect">
            <a:avLst/>
          </a:prstGeom>
        </p:spPr>
      </p:pic>
      <p:pic>
        <p:nvPicPr>
          <p:cNvPr id="21" name="Picture 20" descr="A logo with blue text&#10;&#10;AI-generated content may be incorrect.">
            <a:extLst>
              <a:ext uri="{FF2B5EF4-FFF2-40B4-BE49-F238E27FC236}">
                <a16:creationId xmlns:a16="http://schemas.microsoft.com/office/drawing/2014/main" id="{E1E16E71-8832-F331-9F1B-93C2B045A5E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51" y="5316803"/>
            <a:ext cx="1450825" cy="726269"/>
          </a:xfrm>
          <a:prstGeom prst="rect">
            <a:avLst/>
          </a:prstGeom>
        </p:spPr>
      </p:pic>
      <p:pic>
        <p:nvPicPr>
          <p:cNvPr id="22" name="Picture 21" descr="A black and white logo&#10;&#10;AI-generated content may be incorrect.">
            <a:extLst>
              <a:ext uri="{FF2B5EF4-FFF2-40B4-BE49-F238E27FC236}">
                <a16:creationId xmlns:a16="http://schemas.microsoft.com/office/drawing/2014/main" id="{044363C0-41FB-6E0B-A5A5-771F7F5AB05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52" y="4505716"/>
            <a:ext cx="1082815" cy="812341"/>
          </a:xfrm>
          <a:prstGeom prst="rect">
            <a:avLst/>
          </a:prstGeom>
        </p:spPr>
      </p:pic>
      <p:pic>
        <p:nvPicPr>
          <p:cNvPr id="23" name="Picture 22" descr="A close-up of a logo&#10;&#10;AI-generated content may be incorrect.">
            <a:extLst>
              <a:ext uri="{FF2B5EF4-FFF2-40B4-BE49-F238E27FC236}">
                <a16:creationId xmlns:a16="http://schemas.microsoft.com/office/drawing/2014/main" id="{72392AD1-E5F8-EBEF-D712-5918E24ADD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95" y="5358915"/>
            <a:ext cx="890626" cy="632813"/>
          </a:xfrm>
          <a:prstGeom prst="rect">
            <a:avLst/>
          </a:prstGeom>
        </p:spPr>
      </p:pic>
      <p:pic>
        <p:nvPicPr>
          <p:cNvPr id="24" name="Picture 23" descr="A black background with red and grey text&#10;&#10;AI-generated content may be incorrect.">
            <a:extLst>
              <a:ext uri="{FF2B5EF4-FFF2-40B4-BE49-F238E27FC236}">
                <a16:creationId xmlns:a16="http://schemas.microsoft.com/office/drawing/2014/main" id="{76520019-667B-40B5-646B-098EAB59F6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66" y="4124182"/>
            <a:ext cx="1479166" cy="3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859C-337B-23B4-5FEB-C5249C13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083516-467F-A5D0-74B5-F33022C2CA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5EFA4B2-F319-8D37-209E-D9AC3B38C5E3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97B96-15BD-8C4A-84BE-3CF6AC3565F9}"/>
              </a:ext>
            </a:extLst>
          </p:cNvPr>
          <p:cNvSpPr txBox="1"/>
          <p:nvPr/>
        </p:nvSpPr>
        <p:spPr>
          <a:xfrm>
            <a:off x="204664" y="2430379"/>
            <a:ext cx="11647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Die </a:t>
            </a:r>
            <a:r>
              <a:rPr lang="de-DE" sz="2500" dirty="0">
                <a:solidFill>
                  <a:schemeClr val="accent6"/>
                </a:solidFill>
              </a:rPr>
              <a:t>EOSC SOA Community wächst: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Stand Oktober 2021: 8 Partner, Stand Jänner 2025: 16 Partner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Jährliche </a:t>
            </a:r>
            <a:r>
              <a:rPr lang="de-DE" sz="2500" dirty="0" err="1">
                <a:solidFill>
                  <a:schemeClr val="accent6"/>
                </a:solidFill>
              </a:rPr>
              <a:t>Activity</a:t>
            </a:r>
            <a:r>
              <a:rPr lang="de-DE" sz="2500" dirty="0">
                <a:solidFill>
                  <a:schemeClr val="accent6"/>
                </a:solidFill>
              </a:rPr>
              <a:t> Reports</a:t>
            </a:r>
            <a:r>
              <a:rPr lang="de-DE" sz="25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2023/24: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https://zenodo.org/records/13839287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2022/23: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https://zenodo.org/records/8063171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Vierteljährliche </a:t>
            </a:r>
            <a:r>
              <a:rPr lang="de-DE" sz="2500" dirty="0">
                <a:solidFill>
                  <a:schemeClr val="accent6"/>
                </a:solidFill>
              </a:rPr>
              <a:t>Austrian Country </a:t>
            </a:r>
            <a:r>
              <a:rPr lang="de-DE" sz="2500" dirty="0" err="1">
                <a:solidFill>
                  <a:schemeClr val="accent6"/>
                </a:solidFill>
              </a:rPr>
              <a:t>Profiles</a:t>
            </a:r>
            <a:r>
              <a:rPr lang="de-DE" sz="25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Dokumentation des österreichischen Status Quo im Zusammenhang mit Richtlinien, Projekten und Aktivitäten, die Open Science, FAIR sowie Forschungsdaten(</a:t>
            </a:r>
            <a:r>
              <a:rPr lang="de-DE" sz="2200" dirty="0" err="1"/>
              <a:t>management</a:t>
            </a:r>
            <a:r>
              <a:rPr lang="de-DE" sz="2200" dirty="0"/>
              <a:t>)-Infrastrukturen betreffen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Aktuelle Ausgabe: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https://zenodo.org/records/13860938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dirty="0"/>
              <a:t>Newsletter Serie: </a:t>
            </a: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https://eosc-austria.at/newsletter/</a:t>
            </a: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endParaRPr lang="de-DE" sz="2200" dirty="0">
              <a:solidFill>
                <a:schemeClr val="accent6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02991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53E1-539E-E5A2-678A-6BC97649A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16159C5-DB0F-F9CD-6637-11C3C2EE40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664" y="1331870"/>
            <a:ext cx="9275208" cy="828675"/>
          </a:xfrm>
        </p:spPr>
        <p:txBody>
          <a:bodyPr/>
          <a:lstStyle/>
          <a:p>
            <a:r>
              <a:rPr lang="de-DE" b="0" dirty="0">
                <a:solidFill>
                  <a:schemeClr val="accent4">
                    <a:lumMod val="25000"/>
                  </a:schemeClr>
                </a:solidFill>
              </a:rPr>
              <a:t>Bisherige Ergebnisse</a:t>
            </a:r>
            <a:endParaRPr lang="de-AT" b="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3D6582D0-7493-98D4-8743-103900453FB5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>
          <a:xfrm>
            <a:off x="11024603" y="6529768"/>
            <a:ext cx="827086" cy="288000"/>
          </a:xfrm>
        </p:spPr>
        <p:txBody>
          <a:bodyPr/>
          <a:lstStyle/>
          <a:p>
            <a:fld id="{418F7AD7-DC47-44A0-A9D7-F1C17BFD6F0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519E8-FDEE-05F5-D310-790A42D5D0CF}"/>
              </a:ext>
            </a:extLst>
          </p:cNvPr>
          <p:cNvSpPr txBox="1"/>
          <p:nvPr/>
        </p:nvSpPr>
        <p:spPr>
          <a:xfrm>
            <a:off x="204664" y="2430379"/>
            <a:ext cx="1164702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Knowledge Snacks: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de-DE" sz="2200" dirty="0"/>
              <a:t>Knowledge Snacks bringen komplexe Inhalte in schnell lesbare und verständliche Formate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https://eosc-austria.at/eosc-soa-materials/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Interviewserie mit Forscher*innen: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Erhebung von Anforderungen was den Umgang mit Forschungsdaten &amp; Vertrauen in deren Qualität betrifft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https://zenodo.org/communities/wgreaeoscsoa/records?q=&amp;l=list&amp;p=1&amp;s=10&amp;sort=newest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500" dirty="0"/>
              <a:t>Poster: </a:t>
            </a:r>
            <a:r>
              <a:rPr lang="de-DE" sz="25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https://zenodo.org/records/14745686</a:t>
            </a:r>
            <a:r>
              <a:rPr lang="de-DE" sz="2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de-AT" sz="2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9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LANG_DEF" val="3079"/>
  <p:tag name="LANG_NAME" val="German Austria"/>
  <p:tag name="MASTCOUNT" val="1"/>
  <p:tag name="DES1LAYOUTCOUNT" val="33"/>
  <p:tag name="LINGO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TU Wien">
  <a:themeElements>
    <a:clrScheme name="TU Wien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Musterpraesentation.potx" id="{2E710E09-D0C1-444E-9EE2-99D6F66FD162}" vid="{BCCD5661-7924-46E1-AD3D-9AC2BD2CC4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TUW_Musterpraesentation</Template>
  <TotalTime>0</TotalTime>
  <Words>1056</Words>
  <Application>Microsoft Office PowerPoint</Application>
  <PresentationFormat>Widescreen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Arial</vt:lpstr>
      <vt:lpstr>Times New Roman</vt:lpstr>
      <vt:lpstr>Calibri</vt:lpstr>
      <vt:lpstr>Century Gothic</vt:lpstr>
      <vt:lpstr>Aptos</vt:lpstr>
      <vt:lpstr>TU Wien</vt:lpstr>
      <vt:lpstr>EOSC Support Office Austria </vt:lpstr>
      <vt:lpstr>Überblick</vt:lpstr>
      <vt:lpstr>Vision</vt:lpstr>
      <vt:lpstr>Umsetzung</vt:lpstr>
      <vt:lpstr>Ziele</vt:lpstr>
      <vt:lpstr>Angebote</vt:lpstr>
      <vt:lpstr>Partner</vt:lpstr>
      <vt:lpstr>Bisherige Ergebnisse</vt:lpstr>
      <vt:lpstr>Bisherige Ergebnisse</vt:lpstr>
      <vt:lpstr>Bisherige Ergebnisse</vt:lpstr>
      <vt:lpstr>Nächste Schritte</vt:lpstr>
      <vt:lpstr>Möglichkeiten der Teilnahme</vt:lpstr>
      <vt:lpstr>Mitgliedschaft</vt:lpstr>
      <vt:lpstr>Weiterführende Links</vt:lpstr>
      <vt:lpstr>Weiterführende Links</vt:lpstr>
    </vt:vector>
  </TitlesOfParts>
  <Company>Technische Universität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  (Folienlayout „Titelfolie mit Bild“)</dc:title>
  <dc:creator>Bernd Saurugger</dc:creator>
  <cp:lastModifiedBy>Flicker, Katharina</cp:lastModifiedBy>
  <cp:revision>219</cp:revision>
  <dcterms:created xsi:type="dcterms:W3CDTF">2022-05-16T08:00:58Z</dcterms:created>
  <dcterms:modified xsi:type="dcterms:W3CDTF">2025-02-27T02:05:49Z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0x01010047F7283A7873274F8E189EC753F03E5A</vt:lpwstr>
  </property>
</Properties>
</file>