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8B7E7-31DD-4663-87B6-3C0FA0554939}" v="9" dt="2025-04-03T14:33:40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65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Fröschl" userId="92b7bb36-6280-4462-9bbd-cf6ac728d07d" providerId="ADAL" clId="{8088B7E7-31DD-4663-87B6-3C0FA0554939}"/>
    <pc:docChg chg="undo redo custSel modSld">
      <pc:chgData name="Sonja Fröschl" userId="92b7bb36-6280-4462-9bbd-cf6ac728d07d" providerId="ADAL" clId="{8088B7E7-31DD-4663-87B6-3C0FA0554939}" dt="2025-04-03T14:56:49.381" v="5153" actId="20577"/>
      <pc:docMkLst>
        <pc:docMk/>
      </pc:docMkLst>
      <pc:sldChg chg="modSp mod">
        <pc:chgData name="Sonja Fröschl" userId="92b7bb36-6280-4462-9bbd-cf6ac728d07d" providerId="ADAL" clId="{8088B7E7-31DD-4663-87B6-3C0FA0554939}" dt="2025-04-03T13:19:54.035" v="1889" actId="790"/>
        <pc:sldMkLst>
          <pc:docMk/>
          <pc:sldMk cId="0" sldId="256"/>
        </pc:sldMkLst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19:54.035" v="1889" actId="790"/>
        <pc:sldMkLst>
          <pc:docMk/>
          <pc:sldMk cId="0" sldId="257"/>
        </pc:sldMkLst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7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7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19:54.035" v="1889" actId="790"/>
        <pc:sldMkLst>
          <pc:docMk/>
          <pc:sldMk cId="0" sldId="258"/>
        </pc:sldMkLst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8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19:54.035" v="1889" actId="790"/>
        <pc:sldMkLst>
          <pc:docMk/>
          <pc:sldMk cId="0" sldId="259"/>
        </pc:sldMkLst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9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9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20:43.260" v="1892" actId="123"/>
        <pc:sldMkLst>
          <pc:docMk/>
          <pc:sldMk cId="0" sldId="260"/>
        </pc:sldMkLst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0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20:43.260" v="1892" actId="123"/>
          <ac:spMkLst>
            <pc:docMk/>
            <pc:sldMk cId="0" sldId="260"/>
            <ac:spMk id="4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0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31:20.298" v="1921" actId="20577"/>
        <pc:sldMkLst>
          <pc:docMk/>
          <pc:sldMk cId="0" sldId="261"/>
        </pc:sldMkLst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1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31:20.298" v="1921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47:32.972" v="2535" actId="207"/>
        <pc:sldMkLst>
          <pc:docMk/>
          <pc:sldMk cId="0" sldId="262"/>
        </pc:sldMkLst>
        <pc:spChg chg="mod">
          <ac:chgData name="Sonja Fröschl" userId="92b7bb36-6280-4462-9bbd-cf6ac728d07d" providerId="ADAL" clId="{8088B7E7-31DD-4663-87B6-3C0FA0554939}" dt="2025-04-03T13:47:32.972" v="2535" actId="20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3:55:51.320" v="2955" actId="255"/>
        <pc:sldMkLst>
          <pc:docMk/>
          <pc:sldMk cId="0" sldId="263"/>
        </pc:sldMkLst>
        <pc:spChg chg="mod">
          <ac:chgData name="Sonja Fröschl" userId="92b7bb36-6280-4462-9bbd-cf6ac728d07d" providerId="ADAL" clId="{8088B7E7-31DD-4663-87B6-3C0FA0554939}" dt="2025-04-03T13:55:51.320" v="2955" actId="255"/>
          <ac:spMkLst>
            <pc:docMk/>
            <pc:sldMk cId="0" sldId="263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48:56.567" v="2552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3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08:05.232" v="3228" actId="20577"/>
        <pc:sldMkLst>
          <pc:docMk/>
          <pc:sldMk cId="0" sldId="264"/>
        </pc:sldMkLst>
        <pc:spChg chg="mod">
          <ac:chgData name="Sonja Fröschl" userId="92b7bb36-6280-4462-9bbd-cf6ac728d07d" providerId="ADAL" clId="{8088B7E7-31DD-4663-87B6-3C0FA0554939}" dt="2025-04-03T14:08:05.232" v="3228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56:38.321" v="2956"/>
          <ac:spMkLst>
            <pc:docMk/>
            <pc:sldMk cId="0" sldId="264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4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15:45.187" v="3261" actId="20577"/>
        <pc:sldMkLst>
          <pc:docMk/>
          <pc:sldMk cId="0" sldId="265"/>
        </pc:sldMkLst>
        <pc:spChg chg="mod">
          <ac:chgData name="Sonja Fröschl" userId="92b7bb36-6280-4462-9bbd-cf6ac728d07d" providerId="ADAL" clId="{8088B7E7-31DD-4663-87B6-3C0FA0554939}" dt="2025-04-03T14:15:45.187" v="3261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56:40.577" v="2957"/>
          <ac:spMkLst>
            <pc:docMk/>
            <pc:sldMk cId="0" sldId="265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5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27:33.238" v="4224" actId="6549"/>
        <pc:sldMkLst>
          <pc:docMk/>
          <pc:sldMk cId="0" sldId="266"/>
        </pc:sldMkLst>
        <pc:spChg chg="mod">
          <ac:chgData name="Sonja Fröschl" userId="92b7bb36-6280-4462-9bbd-cf6ac728d07d" providerId="ADAL" clId="{8088B7E7-31DD-4663-87B6-3C0FA0554939}" dt="2025-04-03T14:27:33.238" v="4224" actId="6549"/>
          <ac:spMkLst>
            <pc:docMk/>
            <pc:sldMk cId="0" sldId="266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4:16:06.941" v="3271" actId="20577"/>
          <ac:spMkLst>
            <pc:docMk/>
            <pc:sldMk cId="0" sldId="266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6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56:49.381" v="5153" actId="20577"/>
        <pc:sldMkLst>
          <pc:docMk/>
          <pc:sldMk cId="0" sldId="267"/>
        </pc:sldMkLst>
        <pc:spChg chg="mod">
          <ac:chgData name="Sonja Fröschl" userId="92b7bb36-6280-4462-9bbd-cf6ac728d07d" providerId="ADAL" clId="{8088B7E7-31DD-4663-87B6-3C0FA0554939}" dt="2025-04-03T14:56:49.381" v="5153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4:46:51.797" v="4957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4:52:32.373" v="5152" actId="207"/>
          <ac:spMkLst>
            <pc:docMk/>
            <pc:sldMk cId="0" sldId="267"/>
            <ac:spMk id="4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7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44:30.107" v="4923" actId="313"/>
        <pc:sldMkLst>
          <pc:docMk/>
          <pc:sldMk cId="0" sldId="268"/>
        </pc:sldMkLst>
        <pc:spChg chg="mod">
          <ac:chgData name="Sonja Fröschl" userId="92b7bb36-6280-4462-9bbd-cf6ac728d07d" providerId="ADAL" clId="{8088B7E7-31DD-4663-87B6-3C0FA0554939}" dt="2025-04-03T14:34:20.199" v="4290" actId="20577"/>
          <ac:spMkLst>
            <pc:docMk/>
            <pc:sldMk cId="0" sldId="268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4:44:30.107" v="4923" actId="313"/>
          <ac:spMkLst>
            <pc:docMk/>
            <pc:sldMk cId="0" sldId="268"/>
            <ac:spMk id="5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8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33:44.216" v="4280" actId="207"/>
        <pc:sldMkLst>
          <pc:docMk/>
          <pc:sldMk cId="0" sldId="269"/>
        </pc:sldMkLst>
        <pc:spChg chg="mod">
          <ac:chgData name="Sonja Fröschl" userId="92b7bb36-6280-4462-9bbd-cf6ac728d07d" providerId="ADAL" clId="{8088B7E7-31DD-4663-87B6-3C0FA0554939}" dt="2025-04-03T14:33:44.216" v="4280" actId="207"/>
          <ac:spMkLst>
            <pc:docMk/>
            <pc:sldMk cId="0" sldId="269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9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69"/>
            <ac:spMk id="9" creationId="{00000000-0000-0000-0000-000000000000}"/>
          </ac:spMkLst>
        </pc:spChg>
      </pc:sldChg>
      <pc:sldChg chg="modSp mod">
        <pc:chgData name="Sonja Fröschl" userId="92b7bb36-6280-4462-9bbd-cf6ac728d07d" providerId="ADAL" clId="{8088B7E7-31DD-4663-87B6-3C0FA0554939}" dt="2025-04-03T14:31:17.933" v="4257" actId="20577"/>
        <pc:sldMkLst>
          <pc:docMk/>
          <pc:sldMk cId="0" sldId="270"/>
        </pc:sldMkLst>
        <pc:spChg chg="mod">
          <ac:chgData name="Sonja Fröschl" userId="92b7bb36-6280-4462-9bbd-cf6ac728d07d" providerId="ADAL" clId="{8088B7E7-31DD-4663-87B6-3C0FA0554939}" dt="2025-04-03T14:31:17.933" v="4257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70"/>
            <ac:spMk id="3" creationId="{00000000-0000-0000-0000-000000000000}"/>
          </ac:spMkLst>
        </pc:spChg>
        <pc:spChg chg="mod">
          <ac:chgData name="Sonja Fröschl" userId="92b7bb36-6280-4462-9bbd-cf6ac728d07d" providerId="ADAL" clId="{8088B7E7-31DD-4663-87B6-3C0FA0554939}" dt="2025-04-03T13:19:54.035" v="1889" actId="790"/>
          <ac:spMkLst>
            <pc:docMk/>
            <pc:sldMk cId="0" sldId="27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AT">
                <a:latin typeface="Arial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C116C0E1-FA71-4E92-9BA0-377972D4F09A}" type="datetimeFigureOut">
              <a:rPr lang="de-AT"/>
              <a:t>30.09.2025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AT"/>
              <a:t>Mastertextformat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AT">
                <a:latin typeface="Arial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D8BEB3B-C5EA-45F3-97F0-E17E2A187F46}" type="slidenum">
              <a:rPr lang="de-AT"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AAD8EC-EFA3-5510-CE31-3672B9F73807}" type="slidenum">
              <a:rPr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/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308100" y="2276475"/>
            <a:ext cx="9577388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AT"/>
              <a:t>Titel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308100" y="3971925"/>
            <a:ext cx="9577388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de-AT"/>
              <a:t>Untertitel (Datum, Ort, Name, ...)</a:t>
            </a:r>
            <a:endParaRPr/>
          </a:p>
        </p:txBody>
      </p:sp>
      <p:sp>
        <p:nvSpPr>
          <p:cNvPr id="40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AT"/>
              <a:t>www.tuwien.at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Inhalte mit 2 Überschrif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  <p:sp>
        <p:nvSpPr>
          <p:cNvPr id="44" name="Titel 43"/>
          <p:cNvSpPr>
            <a:spLocks noGrp="1"/>
          </p:cNvSpPr>
          <p:nvPr>
            <p:ph type="title"/>
          </p:nvPr>
        </p:nvSpPr>
        <p:spPr bwMode="auto">
          <a:xfrm>
            <a:off x="1308101" y="1549399"/>
            <a:ext cx="4464050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1308100" y="2628900"/>
            <a:ext cx="4464051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5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419849" y="1549401"/>
            <a:ext cx="4464000" cy="82867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AT"/>
              <a:t>Titel kurz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6419849" y="2628900"/>
            <a:ext cx="4464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8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und Bild gro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1" y="1549399"/>
            <a:ext cx="4464050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 bwMode="auto">
          <a:xfrm>
            <a:off x="6419850" y="466724"/>
            <a:ext cx="5292725" cy="5257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de-AT"/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und Bild Querform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1308101" y="1549399"/>
            <a:ext cx="4464050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08101" y="2628900"/>
            <a:ext cx="4464050" cy="2455862"/>
          </a:xfrm>
        </p:spPr>
        <p:txBody>
          <a:bodyPr/>
          <a:lstStyle>
            <a:lvl1pPr>
              <a:buClr>
                <a:schemeClr val="accent1"/>
              </a:buClr>
              <a:defRPr lang="de-AT"/>
            </a:lvl1pPr>
            <a:lvl2pPr>
              <a:buClr>
                <a:schemeClr val="accent1"/>
              </a:buClr>
              <a:defRPr lang="de-AT"/>
            </a:lvl2pPr>
            <a:lvl3pPr>
              <a:buClr>
                <a:schemeClr val="accent1"/>
              </a:buClr>
              <a:defRPr lang="de-AT"/>
            </a:lvl3pPr>
            <a:lvl4pPr>
              <a:buClr>
                <a:schemeClr val="accent1"/>
              </a:buClr>
              <a:defRPr lang="de-AT"/>
            </a:lvl4pPr>
            <a:lvl5pPr>
              <a:buClr>
                <a:schemeClr val="accent1"/>
              </a:buClr>
              <a:defRPr lang="de-AT"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 bwMode="auto">
          <a:xfrm>
            <a:off x="6419850" y="1549400"/>
            <a:ext cx="5292725" cy="3527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de-AT"/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139015"/>
            <a:ext cx="5292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el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 bwMode="auto">
          <a:xfrm>
            <a:off x="1307069" y="2628900"/>
            <a:ext cx="10405506" cy="3103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table</a:t>
            </a:r>
            <a:endParaRPr lang="de-AT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08099" y="5795962"/>
            <a:ext cx="1040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und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1308101" y="1549399"/>
            <a:ext cx="4464050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 bwMode="auto">
          <a:xfrm>
            <a:off x="6419850" y="1209674"/>
            <a:ext cx="5292725" cy="4514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chart</a:t>
            </a:r>
            <a:endParaRPr lang="de-AT"/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Vide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auto"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1"/>
          </p:nvPr>
        </p:nvSpPr>
        <p:spPr bwMode="auto">
          <a:xfrm>
            <a:off x="838200" y="860793"/>
            <a:ext cx="10454640" cy="51798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media</a:t>
            </a:r>
            <a:endParaRPr lang="de-AT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6082240"/>
            <a:ext cx="4869904" cy="100013"/>
          </a:xfrm>
        </p:spPr>
        <p:txBody>
          <a:bodyPr anchor="b"/>
          <a:lstStyle>
            <a:lvl1pPr marL="0" indent="0">
              <a:buNone/>
              <a:defRPr sz="800" cap="all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Zitat etc.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auto">
          <a:xfrm>
            <a:off x="1308100" y="1209676"/>
            <a:ext cx="9577388" cy="3099778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 bwMode="auto">
          <a:xfrm>
            <a:off x="6232525" y="4503737"/>
            <a:ext cx="4652963" cy="5730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0" y="0"/>
            <a:ext cx="12192000" cy="6063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de-AT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auto"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4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mit Sub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Inhaltsplatzhalter 50"/>
          <p:cNvSpPr>
            <a:spLocks noGrp="1"/>
          </p:cNvSpPr>
          <p:nvPr>
            <p:ph sz="quarter" idx="17" hasCustomPrompt="1"/>
          </p:nvPr>
        </p:nvSpPr>
        <p:spPr bwMode="auto">
          <a:xfrm>
            <a:off x="464055" y="468436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>
              <a:defRPr/>
            </a:pPr>
            <a:r>
              <a:rPr lang="de-AT"/>
              <a:t>Sublogo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308100" y="2276475"/>
            <a:ext cx="9288464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AT"/>
              <a:t>Titel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308100" y="3971925"/>
            <a:ext cx="9288464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de-AT"/>
              <a:t>Untertitel (Datum, Ort, Name, ...)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AT"/>
              <a:t>www.tuwien.at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mit Bild und Sub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rcRect b="11501"/>
          <a:stretch/>
        </p:blipFill>
        <p:spPr bwMode="auto"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10" name="Inhaltsplatzhalter 50"/>
          <p:cNvSpPr>
            <a:spLocks noGrp="1"/>
          </p:cNvSpPr>
          <p:nvPr>
            <p:ph sz="quarter" idx="17" hasCustomPrompt="1"/>
          </p:nvPr>
        </p:nvSpPr>
        <p:spPr bwMode="gray">
          <a:xfrm>
            <a:off x="464055" y="468436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>
              <a:defRPr/>
            </a:pPr>
            <a:r>
              <a:rPr lang="de-AT"/>
              <a:t>Sublogo</a:t>
            </a:r>
            <a:endParaRPr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1963" y="4301639"/>
            <a:ext cx="10134599" cy="117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AT"/>
              <a:t>Titel</a:t>
            </a:r>
            <a:endParaRPr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AT"/>
              <a:t>Untertitel (Datum, Ort, Name, …)</a:t>
            </a:r>
            <a:endParaRPr/>
          </a:p>
        </p:txBody>
      </p:sp>
      <p:sp>
        <p:nvSpPr>
          <p:cNvPr id="6" name="Textplatzhalter 4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AT"/>
              <a:t>www.tuwien.at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rcRect b="11501"/>
          <a:stretch/>
        </p:blipFill>
        <p:spPr bwMode="auto">
          <a:xfrm>
            <a:off x="0" y="3312"/>
            <a:ext cx="12192000" cy="6063380"/>
          </a:xfrm>
          <a:prstGeom prst="rect">
            <a:avLst/>
          </a:prstGeom>
        </p:spPr>
      </p:pic>
      <p:pic>
        <p:nvPicPr>
          <p:cNvPr id="50" name="Grafik 49" descr="Logo der Technischen Universität Wien"/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68287" y="467692"/>
            <a:ext cx="1939882" cy="7329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61963" y="4438899"/>
            <a:ext cx="10134599" cy="1039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AT"/>
              <a:t>Titel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AT"/>
              <a:t>Untertitel (Datum, Ort, Name, ...)</a:t>
            </a:r>
            <a:endParaRPr/>
          </a:p>
        </p:txBody>
      </p:sp>
      <p:sp>
        <p:nvSpPr>
          <p:cNvPr id="46" name="Textplatzhalter 4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AT"/>
              <a:t>www.tuwien.at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 Abschnittsüb. mit Sub-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Inhaltsplatzhalter 50"/>
          <p:cNvSpPr>
            <a:spLocks noGrp="1"/>
          </p:cNvSpPr>
          <p:nvPr>
            <p:ph sz="quarter" idx="17" hasCustomPrompt="1"/>
          </p:nvPr>
        </p:nvSpPr>
        <p:spPr bwMode="auto">
          <a:xfrm>
            <a:off x="464055" y="468436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>
              <a:defRPr/>
            </a:pPr>
            <a:r>
              <a:rPr lang="de-AT"/>
              <a:t>Sublogo</a:t>
            </a:r>
            <a:endParaRPr/>
          </a:p>
        </p:txBody>
      </p:sp>
      <p:sp>
        <p:nvSpPr>
          <p:cNvPr id="45" name="Titel 44"/>
          <p:cNvSpPr>
            <a:spLocks noGrp="1"/>
          </p:cNvSpPr>
          <p:nvPr>
            <p:ph type="title"/>
          </p:nvPr>
        </p:nvSpPr>
        <p:spPr bwMode="auto">
          <a:xfrm>
            <a:off x="1307069" y="1549399"/>
            <a:ext cx="9288463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08100" y="2628900"/>
            <a:ext cx="9288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1307065" y="468438"/>
            <a:ext cx="9289498" cy="828675"/>
          </a:xfrm>
        </p:spPr>
        <p:txBody>
          <a:bodyPr anchor="t"/>
          <a:lstStyle>
            <a:lvl1pPr>
              <a:lnSpc>
                <a:spcPct val="90000"/>
              </a:lnSpc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308100" y="1549400"/>
            <a:ext cx="9288463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Fließtext 2-spalt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7065" y="468438"/>
            <a:ext cx="9289498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308100" y="1549400"/>
            <a:ext cx="9288463" cy="4175125"/>
          </a:xfrm>
        </p:spPr>
        <p:txBody>
          <a:bodyPr numCol="2" spcCol="540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308101" y="1549400"/>
            <a:ext cx="446405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419849" y="1549400"/>
            <a:ext cx="446400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2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6419850" y="1549400"/>
            <a:ext cx="4465638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2 Inhalte mit 2 Überschrif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4458966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419848" y="468438"/>
            <a:ext cx="4465639" cy="828674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de-AT"/>
              <a:t>Titel kurz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6419848" y="1549400"/>
            <a:ext cx="4465639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2 Inhalte mit Titel und 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 bwMode="auto">
          <a:xfrm>
            <a:off x="1306513" y="1547243"/>
            <a:ext cx="9578975" cy="338138"/>
          </a:xfrm>
        </p:spPr>
        <p:txBody>
          <a:bodyPr vert="horz" lIns="0" tIns="0" rIns="0" bIns="0" rtlCol="0">
            <a:noAutofit/>
          </a:bodyPr>
          <a:lstStyle>
            <a:lvl1pPr>
              <a:defRPr lang="de-DE" b="1">
                <a:solidFill>
                  <a:schemeClr val="accent1"/>
                </a:solidFill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AT"/>
            </a:lvl5pPr>
          </a:lstStyle>
          <a:p>
            <a:pPr marL="0" lvl="0" indent="0">
              <a:buNone/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8" name="Inhaltsplatzhalter 2"/>
          <p:cNvSpPr>
            <a:spLocks noGrp="1"/>
          </p:cNvSpPr>
          <p:nvPr>
            <p:ph sz="half" idx="18" hasCustomPrompt="1"/>
          </p:nvPr>
        </p:nvSpPr>
        <p:spPr bwMode="auto">
          <a:xfrm>
            <a:off x="1308100" y="1956817"/>
            <a:ext cx="4464051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19" name="Inhaltsplatzhalter 3"/>
          <p:cNvSpPr>
            <a:spLocks noGrp="1"/>
          </p:cNvSpPr>
          <p:nvPr>
            <p:ph sz="half" idx="19" hasCustomPrompt="1"/>
          </p:nvPr>
        </p:nvSpPr>
        <p:spPr bwMode="auto">
          <a:xfrm>
            <a:off x="6419848" y="1956817"/>
            <a:ext cx="4465639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3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16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130736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18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465602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19" name="Inhaltsplatzhalter 3"/>
          <p:cNvSpPr>
            <a:spLocks noGrp="1"/>
          </p:cNvSpPr>
          <p:nvPr>
            <p:ph sz="half" idx="17" hasCustomPrompt="1"/>
          </p:nvPr>
        </p:nvSpPr>
        <p:spPr bwMode="auto">
          <a:xfrm>
            <a:off x="8004683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Text und Bild gro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4464050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 bwMode="auto">
          <a:xfrm>
            <a:off x="6419850" y="466725"/>
            <a:ext cx="5292725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de-AT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Text und Bild Querform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10404474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 bwMode="auto">
          <a:xfrm>
            <a:off x="6419850" y="1549400"/>
            <a:ext cx="5292725" cy="3527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de-AT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141912"/>
            <a:ext cx="5292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1307065" y="1549399"/>
            <a:ext cx="9289498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308100" y="2628900"/>
            <a:ext cx="9288463" cy="3095625"/>
          </a:xfrm>
        </p:spPr>
        <p:txBody>
          <a:bodyPr/>
          <a:lstStyle>
            <a:lvl1pPr>
              <a:buClr>
                <a:schemeClr val="accent1"/>
              </a:buClr>
              <a:defRPr lang="de-AT"/>
            </a:lvl1pPr>
            <a:lvl2pPr>
              <a:buClr>
                <a:schemeClr val="accent1"/>
              </a:buClr>
              <a:defRPr lang="de-AT"/>
            </a:lvl2pPr>
            <a:lvl3pPr>
              <a:buClr>
                <a:schemeClr val="accent1"/>
              </a:buClr>
              <a:defRPr lang="de-AT"/>
            </a:lvl3pPr>
            <a:lvl4pPr>
              <a:buClr>
                <a:schemeClr val="accent1"/>
              </a:buClr>
              <a:defRPr lang="de-AT"/>
            </a:lvl4pPr>
            <a:lvl5pPr>
              <a:buClr>
                <a:schemeClr val="accent1"/>
              </a:buClr>
              <a:defRPr lang="de-AT"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Tabel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1308100" y="468438"/>
            <a:ext cx="10404475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 bwMode="auto">
          <a:xfrm>
            <a:off x="1308100" y="1549400"/>
            <a:ext cx="10404475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table</a:t>
            </a:r>
            <a:endParaRPr lang="de-AT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08100" y="5795962"/>
            <a:ext cx="10406836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klein - Text und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8423" y="468438"/>
            <a:ext cx="4458966" cy="828675"/>
          </a:xfrm>
        </p:spPr>
        <p:txBody>
          <a:bodyPr anchor="t"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 bwMode="auto">
          <a:xfrm>
            <a:off x="6419850" y="468438"/>
            <a:ext cx="5292725" cy="5256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n-US"/>
              <a:t>Click icon to add chart</a:t>
            </a:r>
            <a:endParaRPr lang="de-AT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ontak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auto"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Kontaktinformationen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AT"/>
              <a:t>Kontaktdaten eingeben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/>
        </p:nvSpPr>
        <p:spPr bwMode="auto">
          <a:xfrm>
            <a:off x="513456" y="974222"/>
            <a:ext cx="11162606" cy="3246941"/>
          </a:xfrm>
          <a:prstGeom prst="rect">
            <a:avLst/>
          </a:prstGeom>
          <a:gradFill>
            <a:gsLst>
              <a:gs pos="0">
                <a:srgbClr val="FF0000"/>
              </a:gs>
              <a:gs pos="10000">
                <a:srgbClr val="FF0020"/>
              </a:gs>
              <a:gs pos="49000">
                <a:srgbClr val="FF0066"/>
              </a:gs>
              <a:gs pos="100000">
                <a:srgbClr val="FF0066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  <a:defRPr/>
            </a:pPr>
            <a:endParaRPr sz="6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22" name="Google Shape;22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405916" y="487985"/>
            <a:ext cx="3380167" cy="11808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 bwMode="auto">
          <a:xfrm>
            <a:off x="9733663" y="6153320"/>
            <a:ext cx="2430679" cy="6144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 bwMode="auto">
          <a:xfrm>
            <a:off x="913604" y="1881188"/>
            <a:ext cx="10281387" cy="19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entury Gothic"/>
              <a:buNone/>
              <a:defRPr sz="5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 bwMode="auto">
          <a:xfrm>
            <a:off x="553604" y="4433475"/>
            <a:ext cx="11122459" cy="12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grpSp>
        <p:nvGrpSpPr>
          <p:cNvPr id="26" name="Google Shape;26;p5"/>
          <p:cNvGrpSpPr/>
          <p:nvPr/>
        </p:nvGrpSpPr>
        <p:grpSpPr bwMode="auto">
          <a:xfrm>
            <a:off x="0" y="6777037"/>
            <a:ext cx="12204000" cy="120151"/>
            <a:chOff x="0" y="6767793"/>
            <a:chExt cx="12204000" cy="129396"/>
          </a:xfrm>
        </p:grpSpPr>
        <p:sp>
          <p:nvSpPr>
            <p:cNvPr id="27" name="Google Shape;27;p5"/>
            <p:cNvSpPr/>
            <p:nvPr/>
          </p:nvSpPr>
          <p:spPr bwMode="auto">
            <a:xfrm>
              <a:off x="0" y="6767793"/>
              <a:ext cx="1440000" cy="12939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 bwMode="auto">
            <a:xfrm>
              <a:off x="1440000" y="6767793"/>
              <a:ext cx="2880000" cy="1293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 bwMode="auto">
            <a:xfrm>
              <a:off x="4320000" y="6767793"/>
              <a:ext cx="7884000" cy="129396"/>
            </a:xfrm>
            <a:prstGeom prst="rect">
              <a:avLst/>
            </a:prstGeom>
            <a:solidFill>
              <a:srgbClr val="0333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5"/>
          <p:cNvSpPr/>
          <p:nvPr/>
        </p:nvSpPr>
        <p:spPr bwMode="auto">
          <a:xfrm>
            <a:off x="0" y="0"/>
            <a:ext cx="12204000" cy="216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407432"/>
            <a:ext cx="883778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AT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 bwMode="auto">
          <a:xfrm>
            <a:off x="553604" y="6407432"/>
            <a:ext cx="2540678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 bwMode="auto">
          <a:xfrm>
            <a:off x="3213218" y="6407432"/>
            <a:ext cx="5272755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34;p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/>
        </p:blipFill>
        <p:spPr bwMode="auto">
          <a:xfrm>
            <a:off x="9614395" y="6194853"/>
            <a:ext cx="2401718" cy="5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ließtext 2-spalt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7065" y="1549399"/>
            <a:ext cx="9289498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308100" y="2628900"/>
            <a:ext cx="9288463" cy="3095625"/>
          </a:xfrm>
        </p:spPr>
        <p:txBody>
          <a:bodyPr numCol="2" spcCol="540000"/>
          <a:lstStyle>
            <a:lvl1pPr>
              <a:buClr>
                <a:schemeClr val="accent1"/>
              </a:buClr>
              <a:defRPr lang="de-AT"/>
            </a:lvl1pPr>
            <a:lvl2pPr>
              <a:buClr>
                <a:schemeClr val="accent1"/>
              </a:buClr>
              <a:defRPr lang="de-AT"/>
            </a:lvl2pPr>
            <a:lvl3pPr>
              <a:buClr>
                <a:schemeClr val="accent1"/>
              </a:buClr>
              <a:defRPr lang="de-AT"/>
            </a:lvl3pPr>
            <a:lvl4pPr>
              <a:buClr>
                <a:schemeClr val="accent1"/>
              </a:buClr>
              <a:defRPr lang="de-AT"/>
            </a:lvl4pPr>
            <a:lvl5pPr>
              <a:buClr>
                <a:schemeClr val="accent1"/>
              </a:buClr>
              <a:defRPr lang="de-AT"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1307068" y="1549399"/>
            <a:ext cx="9578419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307069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08100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418246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7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 t="37586" r="1578" b="54597"/>
          <a:stretch/>
        </p:blipFill>
        <p:spPr bwMode="auto">
          <a:xfrm flipV="1">
            <a:off x="0" y="665965"/>
            <a:ext cx="12192000" cy="951554"/>
          </a:xfrm>
          <a:prstGeom prst="rect">
            <a:avLst/>
          </a:prstGeom>
        </p:spPr>
      </p:pic>
      <p:pic>
        <p:nvPicPr>
          <p:cNvPr id="15" name="Grafik 49" descr="Logo der Technischen Universität Wien"/>
          <p:cNvPicPr/>
          <p:nvPr userDrawn="1"/>
        </p:nvPicPr>
        <p:blipFill>
          <a:blip r:embed="rId3"/>
          <a:stretch/>
        </p:blipFill>
        <p:spPr bwMode="auto">
          <a:xfrm>
            <a:off x="10891640" y="78697"/>
            <a:ext cx="1121800" cy="440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rcRect t="37586" r="1578" b="53993"/>
          <a:stretch/>
        </p:blipFill>
        <p:spPr bwMode="auto">
          <a:xfrm>
            <a:off x="0" y="5826529"/>
            <a:ext cx="12192000" cy="102315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 bwMode="auto">
          <a:xfrm>
            <a:off x="479426" y="6529768"/>
            <a:ext cx="10134600" cy="288000"/>
          </a:xfrm>
        </p:spPr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 bwMode="auto">
          <a:xfrm>
            <a:off x="11186354" y="6528416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-33251"/>
            <a:ext cx="12192000" cy="699217"/>
          </a:xfrm>
          <a:prstGeom prst="rect">
            <a:avLst/>
          </a:prstGeom>
          <a:solidFill>
            <a:srgbClr val="0C385E"/>
          </a:solidFill>
          <a:ln>
            <a:solidFill>
              <a:srgbClr val="0C3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79426" y="115133"/>
            <a:ext cx="1471497" cy="503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7065" y="1549399"/>
            <a:ext cx="9269084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08100" y="2628900"/>
            <a:ext cx="92690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 bwMode="auto">
          <a:xfrm>
            <a:off x="96203" y="6529768"/>
            <a:ext cx="10134600" cy="288000"/>
          </a:xfrm>
        </p:spPr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 bwMode="auto">
          <a:xfrm>
            <a:off x="11268711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/>
          <p:cNvSpPr>
            <a:spLocks noGrp="1"/>
          </p:cNvSpPr>
          <p:nvPr>
            <p:ph type="title"/>
          </p:nvPr>
        </p:nvSpPr>
        <p:spPr bwMode="auto">
          <a:xfrm>
            <a:off x="1307070" y="1549399"/>
            <a:ext cx="9578418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1307069" y="2628900"/>
            <a:ext cx="4465082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6424937" y="2628900"/>
            <a:ext cx="4459997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7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Inhalte mit Titel und 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" name="Grafik 47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/>
          <p:cNvSpPr>
            <a:spLocks noGrp="1"/>
          </p:cNvSpPr>
          <p:nvPr>
            <p:ph type="title"/>
          </p:nvPr>
        </p:nvSpPr>
        <p:spPr bwMode="auto">
          <a:xfrm>
            <a:off x="1307070" y="1549399"/>
            <a:ext cx="9578418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306513" y="2635386"/>
            <a:ext cx="9578975" cy="412400"/>
          </a:xfrm>
        </p:spPr>
        <p:txBody>
          <a:bodyPr vert="horz" lIns="0" tIns="0" rIns="0" bIns="0" rtlCol="0">
            <a:noAutofit/>
          </a:bodyPr>
          <a:lstStyle>
            <a:lvl1pPr>
              <a:defRPr lang="de-DE" b="1">
                <a:solidFill>
                  <a:schemeClr val="accent1"/>
                </a:solidFill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AT"/>
            </a:lvl5pPr>
          </a:lstStyle>
          <a:p>
            <a:pPr marL="0" lvl="0" indent="0">
              <a:buNone/>
              <a:defRPr/>
            </a:pPr>
            <a:r>
              <a:rPr lang="de-AT"/>
              <a:t>Zwischentitel</a:t>
            </a:r>
            <a:endParaRPr/>
          </a:p>
        </p:txBody>
      </p:sp>
      <p:sp>
        <p:nvSpPr>
          <p:cNvPr id="45" name="Inhaltsplatzhalter 2"/>
          <p:cNvSpPr>
            <a:spLocks noGrp="1"/>
          </p:cNvSpPr>
          <p:nvPr>
            <p:ph sz="half" idx="21" hasCustomPrompt="1"/>
          </p:nvPr>
        </p:nvSpPr>
        <p:spPr bwMode="auto">
          <a:xfrm>
            <a:off x="1307069" y="3047786"/>
            <a:ext cx="4465082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6" name="Inhaltsplatzhalter 3"/>
          <p:cNvSpPr>
            <a:spLocks noGrp="1"/>
          </p:cNvSpPr>
          <p:nvPr>
            <p:ph sz="half" idx="22" hasCustomPrompt="1"/>
          </p:nvPr>
        </p:nvSpPr>
        <p:spPr bwMode="auto">
          <a:xfrm>
            <a:off x="6424937" y="3047786"/>
            <a:ext cx="4459997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7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/>
          <p:cNvPicPr/>
          <p:nvPr userDrawn="1"/>
        </p:nvPicPr>
        <p:blipFill>
          <a:blip r:embed="rId2"/>
          <a:stretch/>
        </p:blipFill>
        <p:spPr bwMode="auto"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/>
          <p:cNvSpPr>
            <a:spLocks noGrp="1"/>
          </p:cNvSpPr>
          <p:nvPr>
            <p:ph type="title"/>
          </p:nvPr>
        </p:nvSpPr>
        <p:spPr bwMode="auto">
          <a:xfrm>
            <a:off x="1307070" y="1549399"/>
            <a:ext cx="9578418" cy="828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1307364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49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465602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44" name="Inhaltsplatzhalter 3"/>
          <p:cNvSpPr>
            <a:spLocks noGrp="1"/>
          </p:cNvSpPr>
          <p:nvPr>
            <p:ph sz="half" idx="17" hasCustomPrompt="1"/>
          </p:nvPr>
        </p:nvSpPr>
        <p:spPr bwMode="auto">
          <a:xfrm>
            <a:off x="800468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de-AT"/>
              <a:t>Formatvorlagen des Textmasters bearbeiten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51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de-AT"/>
              <a:t>© Copyright-Info, Quelle, …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1307069" y="1549399"/>
            <a:ext cx="10405506" cy="8286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defRPr/>
            </a:pPr>
            <a:r>
              <a:rPr lang="de-AT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gray">
          <a:xfrm>
            <a:off x="1308100" y="2628901"/>
            <a:ext cx="10404474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AT"/>
              <a:t>Mastertextformat bearbeiten </a:t>
            </a:r>
            <a:endParaRPr/>
          </a:p>
          <a:p>
            <a:pPr lvl="1">
              <a:defRPr/>
            </a:pPr>
            <a:r>
              <a:rPr lang="de-AT"/>
              <a:t>Zweite Ebene</a:t>
            </a:r>
            <a:endParaRPr/>
          </a:p>
          <a:p>
            <a:pPr lvl="2">
              <a:defRPr/>
            </a:pPr>
            <a:r>
              <a:rPr lang="de-AT"/>
              <a:t>Dritte Ebene</a:t>
            </a:r>
            <a:endParaRPr/>
          </a:p>
          <a:p>
            <a:pPr lvl="3">
              <a:defRPr/>
            </a:pPr>
            <a:r>
              <a:rPr lang="de-AT"/>
              <a:t>Vierte Ebene</a:t>
            </a:r>
            <a:endParaRPr/>
          </a:p>
          <a:p>
            <a:pPr lvl="4">
              <a:defRPr/>
            </a:pPr>
            <a:r>
              <a:rPr lang="de-AT"/>
              <a:t>Fünfte Ebene</a:t>
            </a:r>
            <a:endParaRPr/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 bwMode="white">
          <a:xfrm>
            <a:off x="461963" y="6385768"/>
            <a:ext cx="101346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AT"/>
              <a:t>Musterpräsentation | September 2021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white">
          <a:xfrm>
            <a:off x="10885488" y="6385768"/>
            <a:ext cx="82708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8F7AD7-DC47-44A0-A9D7-F1C17BFD6F09}" type="slidenum">
              <a:rPr lang="de-AT"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Arial"/>
        <a:buChar char="■"/>
        <a:defRPr sz="2200" b="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1463" algn="l" defTabSz="914400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/>
        <a:buChar char="■"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6700" algn="l" defTabSz="914400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6700" algn="l" defTabSz="914400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263/voebm.v74i2.627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rcim-news.ercim.eu/images/stories/EN139/EN139-web.pdf" TargetMode="External"/><Relationship Id="rId4" Type="http://schemas.openxmlformats.org/officeDocument/2006/relationships/hyperlink" Target="http://www.doi.org/10.58865/13.14/243/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science-cloud.ec.europa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-austria.at/join/" TargetMode="External"/><Relationship Id="rId3" Type="http://schemas.openxmlformats.org/officeDocument/2006/relationships/hyperlink" Target="https://eosc-austria.at/" TargetMode="External"/><Relationship Id="rId7" Type="http://schemas.openxmlformats.org/officeDocument/2006/relationships/hyperlink" Target="https://eosc-austria.at/eosc-austria/governing-bodi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zenodo.org/communities/eosc-austria/about" TargetMode="External"/><Relationship Id="rId5" Type="http://schemas.openxmlformats.org/officeDocument/2006/relationships/hyperlink" Target="https://eosc-austria.at/newsletter/" TargetMode="External"/><Relationship Id="rId4" Type="http://schemas.openxmlformats.org/officeDocument/2006/relationships/hyperlink" Target="https://eosc-austria.at/event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austria.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osc.eu/" TargetMode="External"/><Relationship Id="rId5" Type="http://schemas.openxmlformats.org/officeDocument/2006/relationships/hyperlink" Target="https://www.zbw.eu/en/eosc-coffee-lectures" TargetMode="External"/><Relationship Id="rId4" Type="http://schemas.openxmlformats.org/officeDocument/2006/relationships/hyperlink" Target="https://zenodo.org/communities/eosc-austria/abou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science-cloud.ec.europa.eu/" TargetMode="External"/><Relationship Id="rId7" Type="http://schemas.openxmlformats.org/officeDocument/2006/relationships/hyperlink" Target="https://eosc.eu/sria-ma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osc.eu/building-the-eosc-federation/" TargetMode="External"/><Relationship Id="rId5" Type="http://schemas.openxmlformats.org/officeDocument/2006/relationships/hyperlink" Target="https://podcast.zbw.eu/fos/2024/12/18/fos-46-eosc-eu-node/" TargetMode="External"/><Relationship Id="rId4" Type="http://schemas.openxmlformats.org/officeDocument/2006/relationships/hyperlink" Target="https://open-science-cloud.ec.europa.eu/servi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sv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383928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osc-austria.at/newsletter/" TargetMode="External"/><Relationship Id="rId5" Type="http://schemas.openxmlformats.org/officeDocument/2006/relationships/hyperlink" Target="https://zenodo.org/records/13860938" TargetMode="External"/><Relationship Id="rId4" Type="http://schemas.openxmlformats.org/officeDocument/2006/relationships/hyperlink" Target="https://zenodo.org/records/806317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austria.at/eosc-soa-material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zenodo.org/records/14745686" TargetMode="External"/><Relationship Id="rId4" Type="http://schemas.openxmlformats.org/officeDocument/2006/relationships/hyperlink" Target="https://zenodo.org/communities/wgreaeoscsoa/records?q=&amp;l=list&amp;p=1&amp;s=10&amp;sort=new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noProof="0" dirty="0"/>
              <a:t>EOSC Support Office Austria</a:t>
            </a:r>
            <a:br>
              <a:rPr lang="en-GB" noProof="0" dirty="0"/>
            </a:br>
            <a:endParaRPr lang="en-GB" sz="2900" noProof="0" dirty="0"/>
          </a:p>
        </p:txBody>
      </p:sp>
      <p:sp>
        <p:nvSpPr>
          <p:cNvPr id="5" name="Textplatzhalter 2"/>
          <p:cNvSpPr txBox="1"/>
          <p:nvPr/>
        </p:nvSpPr>
        <p:spPr bwMode="auto">
          <a:xfrm>
            <a:off x="513457" y="4562475"/>
            <a:ext cx="10833994" cy="1500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70000" marR="0" lvl="0" indent="-27000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lvl1pPr>
            <a:lvl2pPr marL="533400" lvl="1" indent="-271463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lvl="2" indent="-2667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lvl="3" indent="-2667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lvl="4" indent="-2667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noProof="0" dirty="0">
                <a:solidFill>
                  <a:srgbClr val="0333E8"/>
                </a:solidFill>
                <a:latin typeface="Century Gothic"/>
                <a:ea typeface="Calibri"/>
                <a:cs typeface="Times New Roman"/>
              </a:rPr>
              <a:t>EOSC SOA Secretariat</a:t>
            </a:r>
            <a:endParaRPr lang="en-GB" noProof="0" dirty="0"/>
          </a:p>
          <a:p>
            <a:pPr>
              <a:defRPr/>
            </a:pPr>
            <a:r>
              <a:rPr lang="en-GB" sz="2400" noProof="0" dirty="0">
                <a:solidFill>
                  <a:srgbClr val="0333E8"/>
                </a:solidFill>
                <a:latin typeface="Century Gothic"/>
                <a:ea typeface="Calibri"/>
                <a:cs typeface="Times New Roman"/>
              </a:rPr>
              <a:t>Q1/2 2025 </a:t>
            </a:r>
            <a:endParaRPr lang="en-GB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Previous Results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500" noProof="0" dirty="0"/>
              <a:t>Publications:</a:t>
            </a:r>
            <a:endParaRPr lang="en-GB" noProof="0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GB" sz="2200" noProof="0" dirty="0" err="1"/>
              <a:t>Blumesberger</a:t>
            </a:r>
            <a:r>
              <a:rPr lang="en-GB" sz="2200" noProof="0" dirty="0"/>
              <a:t>, S., et al. (2021): Die </a:t>
            </a:r>
            <a:r>
              <a:rPr lang="en-GB" sz="2200" noProof="0" dirty="0" err="1"/>
              <a:t>österreichische</a:t>
            </a:r>
            <a:r>
              <a:rPr lang="en-GB" sz="2200" noProof="0" dirty="0"/>
              <a:t> EOSC Mandated Organisation / Das EOSC Support Office Austria, in VÖB, 74(2), 143-162.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doi.org/10.31263/voebm.v74i2.627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https://doi.org/10.31263/voebm.v74i2.6270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sz="2200" noProof="0" dirty="0"/>
              <a:t>Feigl, C., Flicker, K., </a:t>
            </a:r>
            <a:r>
              <a:rPr lang="en-GB" sz="2200" noProof="0" dirty="0" err="1"/>
              <a:t>Gänsdorfer</a:t>
            </a:r>
            <a:r>
              <a:rPr lang="en-GB" sz="2200" noProof="0" dirty="0"/>
              <a:t>, N., Korth, F., Rainer, H., Vohland, K. (2024): European Open Science Cloud (EOSC) – </a:t>
            </a:r>
            <a:r>
              <a:rPr lang="en-GB" sz="2200" noProof="0" dirty="0" err="1"/>
              <a:t>Europäische</a:t>
            </a:r>
            <a:r>
              <a:rPr lang="en-GB" sz="2200" noProof="0" dirty="0"/>
              <a:t> </a:t>
            </a:r>
            <a:r>
              <a:rPr lang="en-GB" sz="2200" noProof="0" dirty="0" err="1"/>
              <a:t>Forschungsinfrastrukturen</a:t>
            </a:r>
            <a:r>
              <a:rPr lang="en-GB" sz="2200" noProof="0" dirty="0"/>
              <a:t> für </a:t>
            </a:r>
            <a:r>
              <a:rPr lang="en-GB" sz="2200" noProof="0" dirty="0" err="1"/>
              <a:t>nationale</a:t>
            </a:r>
            <a:r>
              <a:rPr lang="en-GB" sz="2200" noProof="0" dirty="0"/>
              <a:t> </a:t>
            </a:r>
            <a:r>
              <a:rPr lang="en-GB" sz="2200" noProof="0" dirty="0" err="1"/>
              <a:t>Museumssammlungen</a:t>
            </a:r>
            <a:r>
              <a:rPr lang="en-GB" sz="2200" noProof="0" dirty="0"/>
              <a:t>?, in </a:t>
            </a:r>
            <a:r>
              <a:rPr lang="en-GB" sz="2200" i="1" noProof="0" dirty="0" err="1"/>
              <a:t>neues</a:t>
            </a:r>
            <a:r>
              <a:rPr lang="en-GB" sz="2200" i="1" noProof="0" dirty="0"/>
              <a:t> museum</a:t>
            </a:r>
            <a:r>
              <a:rPr lang="en-GB" sz="2200" noProof="0" dirty="0"/>
              <a:t>, 24(3).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http://www.doi.org/10.58865/13.14/243/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www.doi.org/10.58865/13.14/243/7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sz="2200" noProof="0" dirty="0"/>
              <a:t>Flicker, K., Hanslik, S., </a:t>
            </a:r>
            <a:r>
              <a:rPr lang="en-GB" sz="2200" noProof="0" dirty="0" err="1"/>
              <a:t>Kalová</a:t>
            </a:r>
            <a:r>
              <a:rPr lang="en-GB" sz="2200" noProof="0" dirty="0"/>
              <a:t>, T. (2024): Advancing Research: The Role of the EOSC and EOSC Support Office Austria, in </a:t>
            </a:r>
            <a:r>
              <a:rPr lang="en-GB" sz="2200" i="1" noProof="0" dirty="0"/>
              <a:t>ERCIM News</a:t>
            </a:r>
            <a:r>
              <a:rPr lang="en-GB" sz="2200" noProof="0" dirty="0"/>
              <a:t>, 139, 52-53.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https://ercim-news.ercim.eu/images/stories/EN139/EN139-web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https://ercim-news.ercim.eu/images/stories/EN139/EN139-web.pdf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sz="2200" noProof="0" dirty="0">
              <a:solidFill>
                <a:srgbClr val="8DAFC9"/>
              </a:solidFill>
            </a:endParaRPr>
          </a:p>
          <a:p>
            <a:pPr algn="just">
              <a:defRPr/>
            </a:pPr>
            <a:endParaRPr lang="en-GB" sz="2500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Next Steps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300" noProof="0" dirty="0">
                <a:solidFill>
                  <a:schemeClr val="accent6"/>
                </a:solidFill>
              </a:rPr>
              <a:t>EOSC Nodes </a:t>
            </a:r>
            <a:r>
              <a:rPr lang="en-GB" sz="2300" noProof="0" dirty="0"/>
              <a:t>are being established: </a:t>
            </a:r>
            <a:r>
              <a:rPr lang="en-GB" sz="23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open-science-cloud.ec.europa.e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</a:t>
            </a:r>
            <a:r>
              <a:rPr lang="en-GB" sz="2300" u="sng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3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>
              <a:defRPr/>
            </a:pPr>
            <a:endParaRPr lang="en-GB" sz="2300" noProof="0" dirty="0"/>
          </a:p>
          <a:p>
            <a:pPr algn="just">
              <a:defRPr/>
            </a:pPr>
            <a:r>
              <a:rPr lang="en-GB" sz="2300" noProof="0" dirty="0"/>
              <a:t>The </a:t>
            </a:r>
            <a:r>
              <a:rPr lang="en-GB" sz="2300" noProof="0" dirty="0">
                <a:solidFill>
                  <a:schemeClr val="accent6"/>
                </a:solidFill>
              </a:rPr>
              <a:t>EOSC EU Node </a:t>
            </a:r>
            <a:r>
              <a:rPr lang="en-GB" sz="2300" noProof="0" dirty="0"/>
              <a:t>is the first node at the European level and serves as a model for others. This development is part of the EOSC Federation, envisioned as a </a:t>
            </a:r>
            <a:r>
              <a:rPr lang="en-GB" sz="2300" dirty="0">
                <a:solidFill>
                  <a:schemeClr val="accent6"/>
                </a:solidFill>
              </a:rPr>
              <a:t>network of interconnected, autonomous EOSC Nodes. </a:t>
            </a:r>
            <a:r>
              <a:rPr lang="en-GB" sz="2300" dirty="0"/>
              <a:t>All nodes are expected to operate within a common framework of standards, policies, and best practices</a:t>
            </a:r>
            <a:r>
              <a:rPr lang="en-GB" sz="2300" noProof="0" dirty="0"/>
              <a:t>.</a:t>
            </a:r>
            <a:endParaRPr lang="en-GB" noProof="0" dirty="0"/>
          </a:p>
          <a:p>
            <a:pPr algn="just">
              <a:defRPr/>
            </a:pPr>
            <a:endParaRPr lang="en-GB" sz="2300" noProof="0" dirty="0"/>
          </a:p>
          <a:p>
            <a:pPr algn="just">
              <a:defRPr/>
            </a:pPr>
            <a:r>
              <a:rPr lang="en-GB" sz="2300" noProof="0" dirty="0"/>
              <a:t>EOSC SOA will actively support the </a:t>
            </a:r>
            <a:r>
              <a:rPr lang="en-GB" sz="2300" noProof="0" dirty="0">
                <a:solidFill>
                  <a:schemeClr val="accent6"/>
                </a:solidFill>
              </a:rPr>
              <a:t>planning, establishment, and monitoring</a:t>
            </a:r>
            <a:r>
              <a:rPr lang="en-GB" sz="2300" noProof="0" dirty="0"/>
              <a:t> of such nodes in Austria – alongside its existing activities.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Ways to Get Involved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5" y="2430379"/>
            <a:ext cx="53769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noProof="0" dirty="0"/>
              <a:t>Visit our </a:t>
            </a:r>
            <a:r>
              <a:rPr lang="en-GB" sz="2200" noProof="0" dirty="0">
                <a:solidFill>
                  <a:schemeClr val="accent6"/>
                </a:solidFill>
              </a:rPr>
              <a:t>Website</a:t>
            </a:r>
            <a:r>
              <a:rPr lang="en-GB" sz="2200" noProof="0" dirty="0"/>
              <a:t>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eosc-austria.a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  <a:defRPr/>
            </a:pPr>
            <a:endParaRPr lang="en-GB" sz="2200" u="sng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noProof="0" dirty="0"/>
              <a:t>Promote your EOSC related </a:t>
            </a:r>
            <a:r>
              <a:rPr lang="en-GB" sz="2200" noProof="0" dirty="0">
                <a:solidFill>
                  <a:schemeClr val="accent6"/>
                </a:solidFill>
              </a:rPr>
              <a:t>events</a:t>
            </a:r>
            <a:r>
              <a:rPr lang="en-GB" sz="2200" noProof="0" dirty="0"/>
              <a:t>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https://eosc-austria.at/even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https://eosc-austria.at/events/</a:t>
            </a:r>
            <a:endParaRPr lang="en-GB" sz="2200" u="sng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  <a:defRPr/>
            </a:pPr>
            <a:endParaRPr lang="en-GB" sz="2200" u="sng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noProof="0" dirty="0"/>
              <a:t>Sign up for the EOSC SOA </a:t>
            </a:r>
            <a:r>
              <a:rPr lang="en-GB" sz="2200" noProof="0" dirty="0">
                <a:solidFill>
                  <a:schemeClr val="accent6"/>
                </a:solidFill>
              </a:rPr>
              <a:t>Newsletter</a:t>
            </a:r>
            <a:r>
              <a:rPr lang="en-GB" sz="2200" noProof="0" dirty="0"/>
              <a:t>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https://eosc-austria.at/newslet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https://eosc-austria.at/newsletter/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096000" y="2430379"/>
            <a:ext cx="5376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200" noProof="0" dirty="0"/>
              <a:t>Discover our </a:t>
            </a:r>
            <a:r>
              <a:rPr lang="en-GB" sz="2200" noProof="0" dirty="0">
                <a:solidFill>
                  <a:schemeClr val="accent6"/>
                </a:solidFill>
              </a:rPr>
              <a:t>Zenodo</a:t>
            </a:r>
            <a:r>
              <a:rPr lang="en-GB" sz="2200" noProof="0" dirty="0"/>
              <a:t> Community (EOSC Austria):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 tooltip="https://zenodo.org/communities/eosc-austria/abo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https://zenodo.org/communities/eosc-austria/about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/>
              <a:t>Meet us at the </a:t>
            </a:r>
            <a:r>
              <a:rPr lang="en-GB" sz="2200" noProof="0" dirty="0">
                <a:solidFill>
                  <a:schemeClr val="accent6"/>
                </a:solidFill>
              </a:rPr>
              <a:t>EOSC Café</a:t>
            </a:r>
            <a:r>
              <a:rPr lang="en-GB" sz="2200" noProof="0" dirty="0"/>
              <a:t>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 tooltip="https://eosc-austria.at/eosc-austria/governing-bod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https://eosc-austria.at/eosc-austria/governing-bodies/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noProof="0" dirty="0"/>
              <a:t>Become a </a:t>
            </a:r>
            <a:r>
              <a:rPr lang="en-GB" sz="2200" noProof="0" dirty="0">
                <a:solidFill>
                  <a:schemeClr val="accent6"/>
                </a:solidFill>
              </a:rPr>
              <a:t>Member</a:t>
            </a:r>
            <a:r>
              <a:rPr lang="en-GB" sz="2200" noProof="0" dirty="0"/>
              <a:t>: </a:t>
            </a:r>
            <a:br>
              <a:rPr lang="en-GB" sz="2200" noProof="0" dirty="0"/>
            </a:b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 tooltip="https://eosc-austria.at/jo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https://eosc-austria.at/join/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Membership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04664" y="2430379"/>
            <a:ext cx="1164702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The EOSC SOA membership is </a:t>
            </a:r>
            <a:r>
              <a:rPr lang="en-GB" sz="2500" b="1" noProof="0" dirty="0">
                <a:solidFill>
                  <a:schemeClr val="accent6"/>
                </a:solidFill>
              </a:rPr>
              <a:t>free of charge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Partners / members sign a </a:t>
            </a:r>
            <a:r>
              <a:rPr lang="en-GB" sz="2500" noProof="0" dirty="0">
                <a:solidFill>
                  <a:schemeClr val="accent6"/>
                </a:solidFill>
              </a:rPr>
              <a:t>Memorandum of Understanding </a:t>
            </a:r>
            <a:r>
              <a:rPr lang="en-GB" sz="2500" noProof="0" dirty="0"/>
              <a:t>(MoU)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The partners are divided into ordinary and extraordinary partners: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noProof="0" dirty="0"/>
              <a:t>Regular</a:t>
            </a:r>
            <a:r>
              <a:rPr lang="en-GB" sz="2200" noProof="0" dirty="0">
                <a:solidFill>
                  <a:schemeClr val="accent6"/>
                </a:solidFill>
              </a:rPr>
              <a:t> partners</a:t>
            </a:r>
            <a:r>
              <a:rPr lang="en-GB" sz="2200" noProof="0" dirty="0"/>
              <a:t> are members and observers of the EOSC Association 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noProof="0" dirty="0">
                <a:solidFill>
                  <a:schemeClr val="accent6"/>
                </a:solidFill>
              </a:rPr>
              <a:t>Extraordinary partners </a:t>
            </a:r>
            <a:r>
              <a:rPr lang="en-GB" sz="2200" noProof="0" dirty="0"/>
              <a:t>are neither members nor observers of the  EOSC Association </a:t>
            </a:r>
            <a:endParaRPr lang="en-GB" noProof="0" dirty="0"/>
          </a:p>
          <a:p>
            <a:pPr algn="just">
              <a:defRPr/>
            </a:pPr>
            <a:endParaRPr lang="en-GB" sz="2500" noProof="0" dirty="0"/>
          </a:p>
          <a:p>
            <a:pPr algn="just">
              <a:defRPr/>
            </a:pPr>
            <a:r>
              <a:rPr lang="en-GB" sz="2500" noProof="0" dirty="0"/>
              <a:t>This means it is possible to become an EOSC SOA partner / member without being part of the EOSC Association. </a:t>
            </a:r>
          </a:p>
          <a:p>
            <a:pPr algn="just">
              <a:defRPr/>
            </a:pPr>
            <a:r>
              <a:rPr lang="en-GB" sz="2500" noProof="0" dirty="0">
                <a:solidFill>
                  <a:schemeClr val="accent6"/>
                </a:solidFill>
              </a:rPr>
              <a:t>Feel free to contact us: </a:t>
            </a:r>
            <a:r>
              <a:rPr lang="en-GB" sz="2500" b="1" noProof="0" dirty="0">
                <a:solidFill>
                  <a:schemeClr val="accent6"/>
                </a:solidFill>
              </a:rPr>
              <a:t>contact@eosc-austria.at</a:t>
            </a:r>
            <a:endParaRPr lang="en-GB" sz="2500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Further Links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500" noProof="0" dirty="0"/>
              <a:t>EOSC SOA: 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eosc-austria.a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https://zenodo.org/communities/eosc-austria/abo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https://zenodo.org/communities/eosc-austria/about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>
              <a:buClr>
                <a:schemeClr val="tx1"/>
              </a:buClr>
              <a:defRPr/>
            </a:pPr>
            <a:r>
              <a:rPr lang="en-GB" sz="2200" noProof="0" dirty="0">
                <a:solidFill>
                  <a:srgbClr val="8DAFC9"/>
                </a:solidFill>
              </a:rPr>
              <a:t> </a:t>
            </a:r>
            <a:endParaRPr lang="en-GB" noProof="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500" noProof="0" dirty="0"/>
              <a:t>What is EOSC? 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https://www.zbw.eu/de/eosc-coffee-lectur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https://www.zbw.eu/en/eosc-coffee-lectures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>
              <a:buClr>
                <a:schemeClr val="tx1"/>
              </a:buClr>
              <a:defRPr/>
            </a:pPr>
            <a:endParaRPr lang="en-GB" sz="2200" noProof="0" dirty="0">
              <a:solidFill>
                <a:srgbClr val="8DAFC9"/>
              </a:solidFill>
            </a:endParaRPr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500" noProof="0" dirty="0"/>
              <a:t>EOSC Association: 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 tooltip="https://eosc.e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en-GB" sz="2500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Further Links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EOSC Nodes: 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open-science-cloud.ec.europa.e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https://open-science-cloud.ec.europa.eu/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https://open-science-cloud.ec.europa.eu/services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https://podcast.zbw.eu/fos/2024/12/18/fos-46-eosc-eu-no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https://podcast.zbw.eu/fos/2024/12/18/fos-46-eosc-eu-node/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>
              <a:defRPr/>
            </a:pPr>
            <a:endParaRPr lang="en-GB" sz="2200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Strategic Development Plans:</a:t>
            </a:r>
            <a:endParaRPr lang="en-GB" noProof="0" dirty="0"/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 tooltip="https://eosc.eu/building-the-eosc-feder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https://eosc.eu/building-the-eosc-federation/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 tooltip="https://eosc.eu/sria-ma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https://eosc.eu/sria-mar/</a:t>
            </a:r>
            <a:endParaRPr lang="en-GB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en-GB" sz="2500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Overview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Vision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Implementation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Goals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Offers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Partners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Previous Results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Next Steps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Participation Opportunities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Membership</a:t>
            </a:r>
            <a:endParaRPr lang="en-GB" noProof="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noProof="0" dirty="0"/>
              <a:t>Further Links</a:t>
            </a:r>
            <a:endParaRPr lang="en-GB" sz="2500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Vision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800" noProof="0" dirty="0">
                <a:latin typeface="Times New Roman"/>
                <a:ea typeface="Aptos"/>
                <a:cs typeface="Aptos"/>
              </a:rPr>
              <a:t> </a:t>
            </a:r>
            <a:endParaRPr lang="en-GB" sz="1800" noProof="0" dirty="0">
              <a:latin typeface="Aptos"/>
              <a:ea typeface="Aptos"/>
              <a:cs typeface="Aptos"/>
            </a:endParaRPr>
          </a:p>
          <a:p>
            <a:pPr algn="just">
              <a:defRPr/>
            </a:pPr>
            <a:r>
              <a:rPr lang="en-GB" sz="2800" noProof="0" dirty="0"/>
              <a:t>The </a:t>
            </a:r>
            <a:r>
              <a:rPr lang="en-GB" sz="2800" b="1" noProof="0" dirty="0">
                <a:solidFill>
                  <a:schemeClr val="accent6"/>
                </a:solidFill>
              </a:rPr>
              <a:t>European Open Science Cloud (EOSC) </a:t>
            </a:r>
            <a:r>
              <a:rPr lang="en-GB" sz="2800" noProof="0" dirty="0"/>
              <a:t>is creating a </a:t>
            </a:r>
            <a:r>
              <a:rPr lang="en-GB" sz="2800" noProof="0" dirty="0">
                <a:solidFill>
                  <a:schemeClr val="accent6"/>
                </a:solidFill>
              </a:rPr>
              <a:t>federated system</a:t>
            </a:r>
            <a:r>
              <a:rPr lang="en-GB" sz="2800" noProof="0" dirty="0"/>
              <a:t> of </a:t>
            </a:r>
            <a:r>
              <a:rPr lang="en-GB" sz="2800" noProof="0" dirty="0">
                <a:solidFill>
                  <a:schemeClr val="accent6"/>
                </a:solidFill>
              </a:rPr>
              <a:t>multidisciplinary research infrastructures</a:t>
            </a:r>
            <a:r>
              <a:rPr lang="en-GB" sz="2800" noProof="0" dirty="0"/>
              <a:t>. This enables the </a:t>
            </a:r>
            <a:r>
              <a:rPr lang="en-GB" sz="2800" noProof="0" dirty="0">
                <a:solidFill>
                  <a:schemeClr val="accent6"/>
                </a:solidFill>
              </a:rPr>
              <a:t>shared use of data, services, </a:t>
            </a:r>
            <a:r>
              <a:rPr lang="en-GB" sz="2800" noProof="0" dirty="0"/>
              <a:t>and</a:t>
            </a:r>
            <a:r>
              <a:rPr lang="en-GB" sz="2800" noProof="0" dirty="0">
                <a:solidFill>
                  <a:schemeClr val="accent6"/>
                </a:solidFill>
              </a:rPr>
              <a:t> tools </a:t>
            </a:r>
            <a:r>
              <a:rPr lang="en-GB" sz="2800" noProof="0" dirty="0"/>
              <a:t>for research, industry, and education across borders and disciplines.</a:t>
            </a:r>
          </a:p>
          <a:p>
            <a:pPr>
              <a:defRPr/>
            </a:pPr>
            <a:endParaRPr lang="en-GB" sz="2500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Implementation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400" noProof="0" dirty="0"/>
              <a:t>EU: In 2020, the </a:t>
            </a:r>
            <a:r>
              <a:rPr lang="en-GB" sz="2400" b="1" noProof="0" dirty="0">
                <a:solidFill>
                  <a:schemeClr val="accent6"/>
                </a:solidFill>
              </a:rPr>
              <a:t>EOSC Association </a:t>
            </a:r>
            <a:r>
              <a:rPr lang="en-GB" sz="2400" noProof="0" dirty="0"/>
              <a:t>was founded at the European level to enable the systematic and structured development of EOSC.</a:t>
            </a:r>
          </a:p>
          <a:p>
            <a:pPr algn="just">
              <a:defRPr/>
            </a:pPr>
            <a:endParaRPr lang="en-GB" sz="2400" noProof="0" dirty="0"/>
          </a:p>
          <a:p>
            <a:pPr algn="just">
              <a:defRPr/>
            </a:pPr>
            <a:r>
              <a:rPr lang="en-GB" sz="2400" noProof="0" dirty="0"/>
              <a:t>AT: In the </a:t>
            </a:r>
            <a:r>
              <a:rPr lang="en-GB" sz="2400" noProof="0" dirty="0">
                <a:solidFill>
                  <a:schemeClr val="accent6"/>
                </a:solidFill>
              </a:rPr>
              <a:t>national action plan </a:t>
            </a:r>
            <a:r>
              <a:rPr lang="en-GB" sz="2400" noProof="0" dirty="0"/>
              <a:t>of the BMBWF (ERA-NAP 2022-2025), steps for the implementation of EOSC activities in Austria were defined. </a:t>
            </a:r>
            <a:endParaRPr lang="en-GB" noProof="0" dirty="0"/>
          </a:p>
          <a:p>
            <a:pPr algn="just">
              <a:defRPr/>
            </a:pPr>
            <a:endParaRPr lang="en-GB" sz="2400" noProof="0" dirty="0"/>
          </a:p>
          <a:p>
            <a:pPr algn="just">
              <a:defRPr/>
            </a:pPr>
            <a:r>
              <a:rPr lang="en-GB" sz="2400" noProof="0" dirty="0"/>
              <a:t>Cross-institutional: The </a:t>
            </a:r>
            <a:r>
              <a:rPr lang="en-GB" sz="2400" b="1" noProof="0" dirty="0">
                <a:solidFill>
                  <a:schemeClr val="accent6"/>
                </a:solidFill>
              </a:rPr>
              <a:t>EOSC Support Office Austria (EOSC SOA)</a:t>
            </a:r>
            <a:r>
              <a:rPr lang="en-GB" sz="2400" noProof="0" dirty="0">
                <a:solidFill>
                  <a:schemeClr val="accent6"/>
                </a:solidFill>
              </a:rPr>
              <a:t> </a:t>
            </a:r>
            <a:r>
              <a:rPr lang="en-GB" sz="2400" noProof="0" dirty="0"/>
              <a:t>supports national </a:t>
            </a:r>
            <a:r>
              <a:rPr lang="en-GB" sz="2400" noProof="0" dirty="0">
                <a:solidFill>
                  <a:schemeClr val="accent6"/>
                </a:solidFill>
              </a:rPr>
              <a:t>research institutions</a:t>
            </a:r>
            <a:r>
              <a:rPr lang="en-GB" sz="2400" noProof="0" dirty="0"/>
              <a:t>. It serves as the operational unit of the </a:t>
            </a:r>
            <a:r>
              <a:rPr lang="en-GB" sz="2400" noProof="0" dirty="0">
                <a:solidFill>
                  <a:schemeClr val="accent6"/>
                </a:solidFill>
              </a:rPr>
              <a:t>Austrian EOSC Mandated Organisation</a:t>
            </a:r>
            <a:r>
              <a:rPr lang="en-GB" sz="2400" noProof="0" dirty="0"/>
              <a:t> – a function legally carried out by the </a:t>
            </a:r>
            <a:r>
              <a:rPr lang="en-GB" sz="2400" noProof="0" dirty="0">
                <a:solidFill>
                  <a:schemeClr val="accent6"/>
                </a:solidFill>
              </a:rPr>
              <a:t>ACONET Association</a:t>
            </a:r>
            <a:r>
              <a:rPr lang="en-GB" sz="2400" noProof="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Goals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4664" y="2430379"/>
            <a:ext cx="1164702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500" noProof="0" dirty="0">
                <a:solidFill>
                  <a:schemeClr val="accent6"/>
                </a:solidFill>
              </a:rPr>
              <a:t>Coordination</a:t>
            </a:r>
            <a:r>
              <a:rPr lang="en-GB" sz="2500" noProof="0" dirty="0"/>
              <a:t> of Austrian‘s contributions to the implementation of EOSC</a:t>
            </a:r>
            <a:endParaRPr lang="en-GB" sz="2800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Understanding the requirements, needs and expectations of researchers and their institutions</a:t>
            </a:r>
          </a:p>
          <a:p>
            <a:pPr algn="just">
              <a:defRPr/>
            </a:pPr>
            <a:endParaRPr lang="en-GB" sz="2200" noProof="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500" noProof="0" dirty="0">
                <a:solidFill>
                  <a:schemeClr val="accent6"/>
                </a:solidFill>
              </a:rPr>
              <a:t>Supporting</a:t>
            </a:r>
            <a:r>
              <a:rPr lang="en-GB" sz="2500" noProof="0" dirty="0"/>
              <a:t> Austrian institutions</a:t>
            </a:r>
            <a:endParaRPr lang="en-GB" sz="2800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Highlighting the relevance of EOSC for different communities and their needs</a:t>
            </a:r>
          </a:p>
          <a:p>
            <a:pPr lvl="1" algn="just">
              <a:defRPr/>
            </a:pPr>
            <a:endParaRPr lang="en-GB" sz="2200" noProof="0" dirty="0"/>
          </a:p>
          <a:p>
            <a:pPr marL="342900" indent="-342900" algn="just">
              <a:buClr>
                <a:schemeClr val="tx1"/>
              </a:buClr>
              <a:buFont typeface="Arial"/>
              <a:buChar char="•"/>
              <a:defRPr/>
            </a:pPr>
            <a:r>
              <a:rPr lang="en-GB" sz="2500" noProof="0" dirty="0">
                <a:solidFill>
                  <a:schemeClr val="accent6"/>
                </a:solidFill>
              </a:rPr>
              <a:t>Fostering </a:t>
            </a:r>
            <a:r>
              <a:rPr lang="en-GB" sz="2500" noProof="0" dirty="0"/>
              <a:t>“EOSC-Readiness“ at partner institutions</a:t>
            </a:r>
            <a:endParaRPr lang="en-GB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Providing essential information</a:t>
            </a:r>
            <a:endParaRPr lang="en-GB" noProof="0" dirty="0"/>
          </a:p>
          <a:p>
            <a:pPr algn="just">
              <a:defRPr/>
            </a:pPr>
            <a:endParaRPr lang="en-GB" sz="2500" noProof="0" dirty="0"/>
          </a:p>
          <a:p>
            <a:pPr algn="just">
              <a:defRPr/>
            </a:pPr>
            <a:endParaRPr lang="en-GB" sz="2500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25000"/>
                  </a:schemeClr>
                </a:solidFill>
              </a:rPr>
              <a:t>Services</a:t>
            </a:r>
            <a:endParaRPr lang="en-GB" b="0" noProof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4664" y="2430379"/>
            <a:ext cx="11647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Harmonizing developments and building an</a:t>
            </a:r>
            <a:r>
              <a:rPr lang="en-GB" sz="2400" noProof="0" dirty="0">
                <a:solidFill>
                  <a:schemeClr val="accent6"/>
                </a:solidFill>
              </a:rPr>
              <a:t> EOSC community </a:t>
            </a:r>
            <a:r>
              <a:rPr lang="en-GB" sz="2400" noProof="0" dirty="0"/>
              <a:t>through strong national and international networking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Exchange with other European partners to establish thematic and national </a:t>
            </a:r>
            <a:r>
              <a:rPr lang="en-GB" sz="2400" noProof="0" dirty="0">
                <a:solidFill>
                  <a:schemeClr val="accent6"/>
                </a:solidFill>
              </a:rPr>
              <a:t>EOSC Nodes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Providing </a:t>
            </a:r>
            <a:r>
              <a:rPr lang="en-GB" sz="2400" noProof="0" dirty="0">
                <a:solidFill>
                  <a:schemeClr val="accent6"/>
                </a:solidFill>
              </a:rPr>
              <a:t>guidelines</a:t>
            </a:r>
            <a:r>
              <a:rPr lang="en-GB" sz="2400" noProof="0" dirty="0"/>
              <a:t> and </a:t>
            </a:r>
            <a:r>
              <a:rPr lang="en-GB" sz="2400" noProof="0" dirty="0">
                <a:solidFill>
                  <a:schemeClr val="accent6"/>
                </a:solidFill>
              </a:rPr>
              <a:t>good practices </a:t>
            </a:r>
            <a:r>
              <a:rPr lang="en-GB" sz="2400" noProof="0" dirty="0"/>
              <a:t>for the establishment of EOSC Nodes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Connecting researchers, infrastructure providers, and management to </a:t>
            </a:r>
            <a:r>
              <a:rPr lang="en-GB" sz="2400" noProof="0" dirty="0">
                <a:solidFill>
                  <a:schemeClr val="accent6"/>
                </a:solidFill>
              </a:rPr>
              <a:t>develop</a:t>
            </a:r>
            <a:r>
              <a:rPr lang="en-GB" sz="2400" noProof="0" dirty="0"/>
              <a:t> and </a:t>
            </a:r>
            <a:r>
              <a:rPr lang="en-GB" sz="2400" noProof="0" dirty="0">
                <a:solidFill>
                  <a:schemeClr val="accent6"/>
                </a:solidFill>
              </a:rPr>
              <a:t>operate</a:t>
            </a:r>
            <a:r>
              <a:rPr lang="en-GB" sz="2400" noProof="0" dirty="0"/>
              <a:t> </a:t>
            </a:r>
            <a:r>
              <a:rPr lang="en-GB" sz="2400" noProof="0" dirty="0">
                <a:solidFill>
                  <a:schemeClr val="accent6"/>
                </a:solidFill>
              </a:rPr>
              <a:t>EOSC services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Synchronizing on the steps required for </a:t>
            </a:r>
            <a:r>
              <a:rPr lang="en-GB" sz="2400" noProof="0" dirty="0">
                <a:solidFill>
                  <a:schemeClr val="accent6"/>
                </a:solidFill>
              </a:rPr>
              <a:t>participation</a:t>
            </a:r>
            <a:r>
              <a:rPr lang="en-GB" sz="2400" noProof="0" dirty="0"/>
              <a:t> in the EOSC Federation and further developments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Information on </a:t>
            </a:r>
            <a:r>
              <a:rPr lang="en-GB" sz="2400" noProof="0" dirty="0">
                <a:solidFill>
                  <a:schemeClr val="accent6"/>
                </a:solidFill>
              </a:rPr>
              <a:t>funding and collaboration </a:t>
            </a:r>
            <a:r>
              <a:rPr lang="en-GB" sz="2400" noProof="0" dirty="0"/>
              <a:t>opportunities</a:t>
            </a:r>
            <a:endParaRPr lang="en-GB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Partner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5716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en-GB" sz="2100" noProof="0" dirty="0"/>
              <a:t>EOSC SOA is a collaboration of </a:t>
            </a:r>
            <a:r>
              <a:rPr lang="en-GB" sz="2100" noProof="0" dirty="0">
                <a:solidFill>
                  <a:schemeClr val="accent6"/>
                </a:solidFill>
              </a:rPr>
              <a:t>Austrian Institutions</a:t>
            </a:r>
            <a:r>
              <a:rPr lang="en-GB" sz="2100" noProof="0" dirty="0"/>
              <a:t>. The goal is the joint </a:t>
            </a:r>
            <a:r>
              <a:rPr lang="en-GB" sz="2100" noProof="0" dirty="0">
                <a:solidFill>
                  <a:schemeClr val="accent6"/>
                </a:solidFill>
              </a:rPr>
              <a:t>integration of research infrastructures into the European</a:t>
            </a:r>
            <a:r>
              <a:rPr lang="en-GB" sz="2100" noProof="0" dirty="0"/>
              <a:t> landscape. Any institution in Austria can become a partner of the initiative.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100" noProof="0" dirty="0"/>
              <a:t>EOSC SOA is the operational unit of the </a:t>
            </a:r>
            <a:r>
              <a:rPr lang="en-GB" sz="2100" noProof="0" dirty="0">
                <a:solidFill>
                  <a:schemeClr val="accent6"/>
                </a:solidFill>
              </a:rPr>
              <a:t>ACONET Association</a:t>
            </a:r>
            <a:r>
              <a:rPr lang="en-GB" sz="2100" noProof="0" dirty="0"/>
              <a:t>,</a:t>
            </a:r>
            <a:r>
              <a:rPr lang="en-GB" sz="2100" noProof="0" dirty="0">
                <a:solidFill>
                  <a:schemeClr val="accent6"/>
                </a:solidFill>
              </a:rPr>
              <a:t> </a:t>
            </a:r>
            <a:r>
              <a:rPr lang="en-GB" sz="2100" noProof="0" dirty="0"/>
              <a:t>which is the </a:t>
            </a:r>
            <a:r>
              <a:rPr lang="en-GB" sz="2100" noProof="0" dirty="0">
                <a:solidFill>
                  <a:schemeClr val="accent6"/>
                </a:solidFill>
              </a:rPr>
              <a:t>Austrian EOSC Mandated Organization </a:t>
            </a:r>
            <a:r>
              <a:rPr lang="en-GB" sz="2100" noProof="0" dirty="0"/>
              <a:t>and receives funding from the </a:t>
            </a:r>
            <a:r>
              <a:rPr lang="en-GB" sz="2100" noProof="0" dirty="0">
                <a:solidFill>
                  <a:schemeClr val="accent6"/>
                </a:solidFill>
              </a:rPr>
              <a:t>BMBWF</a:t>
            </a:r>
            <a:r>
              <a:rPr lang="en-GB" sz="2100" noProof="0" dirty="0"/>
              <a:t> in selected areas.</a:t>
            </a:r>
            <a:endParaRPr lang="en-GB" noProof="0" dirty="0"/>
          </a:p>
        </p:txBody>
      </p:sp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D41AB9B7-F6C4-3993-3CC4-25DD605E7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6" b="34695"/>
          <a:stretch>
            <a:fillRect/>
          </a:stretch>
        </p:blipFill>
        <p:spPr>
          <a:xfrm>
            <a:off x="6216768" y="1578628"/>
            <a:ext cx="2933848" cy="577858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BB902B9-F5D0-EE9E-1810-5B5915C40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06" y="3056974"/>
            <a:ext cx="1366894" cy="525432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322C53F-65F7-916E-8E2B-61724ED28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35" y="3981117"/>
            <a:ext cx="1255896" cy="292611"/>
          </a:xfrm>
          <a:prstGeom prst="rect">
            <a:avLst/>
          </a:prstGeom>
        </p:spPr>
      </p:pic>
      <p:pic>
        <p:nvPicPr>
          <p:cNvPr id="25" name="Picture 24" descr="A blue and black logo&#10;&#10;AI-generated content may be incorrect.">
            <a:extLst>
              <a:ext uri="{FF2B5EF4-FFF2-40B4-BE49-F238E27FC236}">
                <a16:creationId xmlns:a16="http://schemas.microsoft.com/office/drawing/2014/main" id="{0C945F87-8BC8-86BA-2919-D1FE7BAFF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6" y="5017578"/>
            <a:ext cx="1500610" cy="503082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EE7AE31-0291-5734-6C3D-BFFFF6902C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16" y="2877234"/>
            <a:ext cx="1491725" cy="446543"/>
          </a:xfrm>
          <a:prstGeom prst="rect">
            <a:avLst/>
          </a:prstGeom>
        </p:spPr>
      </p:pic>
      <p:pic>
        <p:nvPicPr>
          <p:cNvPr id="27" name="Picture 26" descr="A black and white logo&#10;&#10;AI-generated content may be incorrect.">
            <a:extLst>
              <a:ext uri="{FF2B5EF4-FFF2-40B4-BE49-F238E27FC236}">
                <a16:creationId xmlns:a16="http://schemas.microsoft.com/office/drawing/2014/main" id="{ACDF7609-586C-8D02-C98D-CF13CEB6E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3" y="4499506"/>
            <a:ext cx="1022669" cy="487734"/>
          </a:xfrm>
          <a:prstGeom prst="rect">
            <a:avLst/>
          </a:prstGeom>
        </p:spPr>
      </p:pic>
      <p:pic>
        <p:nvPicPr>
          <p:cNvPr id="28" name="Picture 27" descr="A blue and white sign with black text&#10;&#10;AI-generated content may be incorrect.">
            <a:extLst>
              <a:ext uri="{FF2B5EF4-FFF2-40B4-BE49-F238E27FC236}">
                <a16:creationId xmlns:a16="http://schemas.microsoft.com/office/drawing/2014/main" id="{BE93320F-2818-3525-9153-9492403A64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83" y="3547452"/>
            <a:ext cx="1362788" cy="515246"/>
          </a:xfrm>
          <a:prstGeom prst="rect">
            <a:avLst/>
          </a:prstGeom>
        </p:spPr>
      </p:pic>
      <p:pic>
        <p:nvPicPr>
          <p:cNvPr id="29" name="Picture 28" descr="A light bulb with a cross&#10;&#10;AI-generated content may be incorrect.">
            <a:extLst>
              <a:ext uri="{FF2B5EF4-FFF2-40B4-BE49-F238E27FC236}">
                <a16:creationId xmlns:a16="http://schemas.microsoft.com/office/drawing/2014/main" id="{BBACDE87-65CB-3303-3E8C-7DC604320C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00" y="2382263"/>
            <a:ext cx="1120367" cy="56991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7E443DA-2FD8-CA7B-1F0D-62389432A8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99299" y="2076695"/>
            <a:ext cx="1532852" cy="523538"/>
          </a:xfrm>
          <a:prstGeom prst="rect">
            <a:avLst/>
          </a:prstGeom>
        </p:spPr>
      </p:pic>
      <p:pic>
        <p:nvPicPr>
          <p:cNvPr id="31" name="Picture 30" descr="A close-up of a logo&#10;&#10;AI-generated content may be incorrect.">
            <a:extLst>
              <a:ext uri="{FF2B5EF4-FFF2-40B4-BE49-F238E27FC236}">
                <a16:creationId xmlns:a16="http://schemas.microsoft.com/office/drawing/2014/main" id="{6DE62B80-D14F-F601-51F0-037656BDBB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65" y="2484421"/>
            <a:ext cx="1809535" cy="31659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9BF620D-5D55-8974-CE61-E2AB919AC0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2640" y="3075317"/>
            <a:ext cx="807424" cy="69518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3E2FCE4-F75A-41D0-3631-3D361B6F47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7199" y="4168899"/>
            <a:ext cx="1505112" cy="752556"/>
          </a:xfrm>
          <a:prstGeom prst="rect">
            <a:avLst/>
          </a:prstGeom>
        </p:spPr>
      </p:pic>
      <p:pic>
        <p:nvPicPr>
          <p:cNvPr id="34" name="Picture 33" descr="A logo with blue text&#10;&#10;AI-generated content may be incorrect.">
            <a:extLst>
              <a:ext uri="{FF2B5EF4-FFF2-40B4-BE49-F238E27FC236}">
                <a16:creationId xmlns:a16="http://schemas.microsoft.com/office/drawing/2014/main" id="{2BE2E0FE-3A9C-FC0D-64C4-179E6CE20DA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19" y="4963119"/>
            <a:ext cx="1450825" cy="726269"/>
          </a:xfrm>
          <a:prstGeom prst="rect">
            <a:avLst/>
          </a:prstGeom>
        </p:spPr>
      </p:pic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8E954749-504A-4E90-B7F5-7E1AB6269A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20" y="4152032"/>
            <a:ext cx="1082815" cy="812341"/>
          </a:xfrm>
          <a:prstGeom prst="rect">
            <a:avLst/>
          </a:prstGeom>
        </p:spPr>
      </p:pic>
      <p:pic>
        <p:nvPicPr>
          <p:cNvPr id="36" name="Picture 35" descr="A close-up of a logo&#10;&#10;AI-generated content may be incorrect.">
            <a:extLst>
              <a:ext uri="{FF2B5EF4-FFF2-40B4-BE49-F238E27FC236}">
                <a16:creationId xmlns:a16="http://schemas.microsoft.com/office/drawing/2014/main" id="{9EB31196-5116-9646-271F-9002CECD299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3" y="5005231"/>
            <a:ext cx="890626" cy="632813"/>
          </a:xfrm>
          <a:prstGeom prst="rect">
            <a:avLst/>
          </a:prstGeom>
        </p:spPr>
      </p:pic>
      <p:pic>
        <p:nvPicPr>
          <p:cNvPr id="37" name="Picture 36" descr="A black background with red and grey text&#10;&#10;AI-generated content may be incorrect.">
            <a:extLst>
              <a:ext uri="{FF2B5EF4-FFF2-40B4-BE49-F238E27FC236}">
                <a16:creationId xmlns:a16="http://schemas.microsoft.com/office/drawing/2014/main" id="{44C8C2B8-AE49-0F2B-D56B-0A82BA8C80F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34" y="3770498"/>
            <a:ext cx="1479166" cy="3586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203E965-0B1B-7995-98CE-6D618DC743B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52" y="5596896"/>
            <a:ext cx="1082816" cy="4922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A96DE0-7576-34A3-5F8B-DCD35BC8AF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97" y="5656203"/>
            <a:ext cx="1082816" cy="469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862113-04FB-E722-AC51-530C6BF73A1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3" y="5638044"/>
            <a:ext cx="1183981" cy="6013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E21F50D-8A3A-4E71-7023-8225B08A2D2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48" y="1465373"/>
            <a:ext cx="2031543" cy="956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Previous Results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The </a:t>
            </a:r>
            <a:r>
              <a:rPr lang="en-GB" sz="2500" noProof="0" dirty="0">
                <a:solidFill>
                  <a:schemeClr val="accent6"/>
                </a:solidFill>
              </a:rPr>
              <a:t>EOSC SOA community is growing:</a:t>
            </a:r>
            <a:endParaRPr lang="en-GB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As of October 2021: 8 partners, as of January 2025: 16 partners</a:t>
            </a:r>
            <a:endParaRPr lang="en-GB" noProof="0" dirty="0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Annual </a:t>
            </a:r>
            <a:r>
              <a:rPr lang="en-GB" sz="2500" noProof="0" dirty="0">
                <a:solidFill>
                  <a:schemeClr val="accent6"/>
                </a:solidFill>
              </a:rPr>
              <a:t>Activity Reports</a:t>
            </a:r>
            <a:r>
              <a:rPr lang="en-GB" sz="2500" noProof="0" dirty="0"/>
              <a:t>:</a:t>
            </a:r>
            <a:endParaRPr lang="en-GB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2023/24: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zenodo.org/records/138392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https://zenodo.org/records/13839287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2022/23: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https://zenodo.org/records/806317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https://zenodo.org/records/8063171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Quarterly </a:t>
            </a:r>
            <a:r>
              <a:rPr lang="en-GB" sz="2500" noProof="0" dirty="0">
                <a:solidFill>
                  <a:schemeClr val="accent6"/>
                </a:solidFill>
              </a:rPr>
              <a:t>Austrian Country Profiles</a:t>
            </a:r>
            <a:r>
              <a:rPr lang="en-GB" sz="2500" noProof="0" dirty="0"/>
              <a:t>:</a:t>
            </a:r>
            <a:endParaRPr lang="en-GB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Documentation of Austria’s status quo regarding policies, projects, and activities related to Open Science, FAIR principles, and research data(management) infrastructures</a:t>
            </a:r>
            <a:endParaRPr lang="en-GB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Latest edition: </a:t>
            </a: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https://zenodo.org/records/138609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https://zenodo.org/records/13860938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noProof="0" dirty="0"/>
              <a:t>Newsletter series: </a:t>
            </a:r>
            <a:r>
              <a:rPr lang="en-GB" sz="24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 tooltip="https://eosc-austria.at/newslet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https://eosc-austria.at/newsletter/</a:t>
            </a:r>
            <a:r>
              <a:rPr lang="en-GB" sz="2400" noProof="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800100" lvl="1" indent="-342900" algn="just">
              <a:buFont typeface="Arial"/>
              <a:buChar char="•"/>
              <a:defRPr/>
            </a:pPr>
            <a:endParaRPr lang="en-GB" sz="2200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204664" y="1331870"/>
            <a:ext cx="9275208" cy="828675"/>
          </a:xfrm>
        </p:spPr>
        <p:txBody>
          <a:bodyPr/>
          <a:lstStyle/>
          <a:p>
            <a:pPr>
              <a:defRPr/>
            </a:pPr>
            <a:r>
              <a:rPr lang="en-GB" b="0" noProof="0" dirty="0">
                <a:solidFill>
                  <a:schemeClr val="accent4">
                    <a:lumMod val="25000"/>
                  </a:schemeClr>
                </a:solidFill>
              </a:rPr>
              <a:t>Previous Results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22"/>
          </p:nvPr>
        </p:nvSpPr>
        <p:spPr bwMode="auto">
          <a:xfrm>
            <a:off x="11024603" y="6529768"/>
            <a:ext cx="827086" cy="288000"/>
          </a:xfrm>
        </p:spPr>
        <p:txBody>
          <a:bodyPr/>
          <a:lstStyle/>
          <a:p>
            <a:pPr>
              <a:defRPr/>
            </a:pPr>
            <a:fld id="{418F7AD7-DC47-44A0-A9D7-F1C17BFD6F09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04664" y="2430379"/>
            <a:ext cx="116470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Knowledge Snacks:</a:t>
            </a:r>
            <a:endParaRPr lang="en-GB" noProof="0"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200" noProof="0" dirty="0"/>
              <a:t>Knowledge Snacks present complex topics in a quick-to-read and easy-to-understand format</a:t>
            </a:r>
            <a:endParaRPr lang="en-GB" noProof="0" dirty="0"/>
          </a:p>
          <a:p>
            <a:pPr marL="800100" lvl="1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https://eosc-austria.at/eosc-soa-materia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https://eosc-austria.at/eosc-soa-materials/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Interview Series with Researchers:</a:t>
            </a:r>
            <a:endParaRPr lang="en-GB" noProof="0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GB" sz="2200" noProof="0" dirty="0"/>
              <a:t>Gathering requirements regarding research data handling &amp; trust in data quality</a:t>
            </a:r>
            <a:endParaRPr lang="en-GB" noProof="0" dirty="0"/>
          </a:p>
          <a:p>
            <a:pPr marL="800100" lvl="1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GB" sz="22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https://zenodo.org/communities/wgreaeoscsoa/records?q=&amp;l=list&amp;p=1&amp;s=10&amp;sort=newe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https://zenodo.org/communities/wgreaeoscsoa/records?q=&amp;l=list&amp;p=1&amp;s=10&amp;sort=newest</a:t>
            </a:r>
            <a:r>
              <a:rPr lang="en-GB" sz="22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GB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500" noProof="0" dirty="0"/>
              <a:t>Poster: </a:t>
            </a:r>
            <a:r>
              <a:rPr lang="en-GB" sz="2500" u="sng" noProof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https://zenodo.org/records/147456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https://zenodo.org/records/14745686</a:t>
            </a:r>
            <a:r>
              <a:rPr lang="en-GB" sz="25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 Wien">
  <a:themeElements>
    <a:clrScheme name="TU Wien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satMod val="150000"/>
              <a:alpha val="5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TUW_Musterpraesentation</Template>
  <TotalTime>0</TotalTime>
  <Words>1077</Words>
  <Application>Microsoft Office PowerPoint</Application>
  <PresentationFormat>Widescreen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Gothic</vt:lpstr>
      <vt:lpstr>Times New Roman</vt:lpstr>
      <vt:lpstr>Calibri</vt:lpstr>
      <vt:lpstr>Arial</vt:lpstr>
      <vt:lpstr>Aptos</vt:lpstr>
      <vt:lpstr>TU Wien</vt:lpstr>
      <vt:lpstr>EOSC Support Office Austria </vt:lpstr>
      <vt:lpstr>Overview</vt:lpstr>
      <vt:lpstr>Vision</vt:lpstr>
      <vt:lpstr>Implementation</vt:lpstr>
      <vt:lpstr>Goals</vt:lpstr>
      <vt:lpstr>Services</vt:lpstr>
      <vt:lpstr>Partner</vt:lpstr>
      <vt:lpstr>Previous Results</vt:lpstr>
      <vt:lpstr>Previous Results</vt:lpstr>
      <vt:lpstr>Previous Results</vt:lpstr>
      <vt:lpstr>Next Steps</vt:lpstr>
      <vt:lpstr>Ways to Get Involved</vt:lpstr>
      <vt:lpstr>Membership</vt:lpstr>
      <vt:lpstr>Further Links</vt:lpstr>
      <vt:lpstr>Further Links</vt:lpstr>
    </vt:vector>
  </TitlesOfParts>
  <Company>Technische Universität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  (Folienlayout „Titelfolie mit Bild“)</dc:title>
  <dc:creator>Bernd Saurugger</dc:creator>
  <cp:lastModifiedBy>Saurugger, Bernd</cp:lastModifiedBy>
  <cp:revision>226</cp:revision>
  <dcterms:created xsi:type="dcterms:W3CDTF">2022-05-16T08:00:58Z</dcterms:created>
  <dcterms:modified xsi:type="dcterms:W3CDTF">2025-09-30T08:34:32Z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0x01010047F7283A7873274F8E189EC753F03E5A</vt:lpwstr>
  </property>
</Properties>
</file>